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3"/>
  </p:notesMasterIdLst>
  <p:sldIdLst>
    <p:sldId id="256" r:id="rId2"/>
    <p:sldId id="287" r:id="rId3"/>
    <p:sldId id="298" r:id="rId4"/>
    <p:sldId id="299" r:id="rId5"/>
    <p:sldId id="300" r:id="rId6"/>
    <p:sldId id="301" r:id="rId7"/>
    <p:sldId id="302" r:id="rId8"/>
    <p:sldId id="257" r:id="rId9"/>
    <p:sldId id="270" r:id="rId10"/>
    <p:sldId id="305" r:id="rId11"/>
    <p:sldId id="306" r:id="rId12"/>
    <p:sldId id="307" r:id="rId13"/>
    <p:sldId id="308" r:id="rId14"/>
    <p:sldId id="309" r:id="rId15"/>
    <p:sldId id="312" r:id="rId16"/>
    <p:sldId id="311" r:id="rId17"/>
    <p:sldId id="310" r:id="rId18"/>
    <p:sldId id="313" r:id="rId19"/>
    <p:sldId id="314" r:id="rId20"/>
    <p:sldId id="315" r:id="rId21"/>
    <p:sldId id="304" r:id="rId22"/>
  </p:sldIdLst>
  <p:sldSz cx="9144000" cy="5715000" type="screen16x10"/>
  <p:notesSz cx="6858000" cy="9144000"/>
  <p:embeddedFontLst>
    <p:embeddedFont>
      <p:font typeface="Open Sans" charset="0"/>
      <p:regular r:id="rId24"/>
      <p:bold r:id="rId25"/>
      <p:italic r:id="rId26"/>
      <p:boldItalic r:id="rId2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7B1683B-4567-49E4-991B-368EF04162A7}">
  <a:tblStyle styleId="{C7B1683B-4567-49E4-991B-368EF04162A7}" styleName="Table_0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4BACC6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4BACC6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4BACC6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4BACC6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4BACC6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4BACC6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  <a:fill>
          <a:solidFill>
            <a:srgbClr val="4BACC6">
              <a:alpha val="20000"/>
            </a:srgb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4BACC6">
              <a:alpha val="20000"/>
            </a:srgbClr>
          </a:solidFill>
        </a:fill>
      </a:tcStyle>
    </a:band1V>
    <a:band2V>
      <a:tcTxStyle/>
      <a:tcStyle>
        <a:tcBdr/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50800" cap="flat" cmpd="sng">
              <a:solidFill>
                <a:srgbClr val="4BACC6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FFFFFF">
              <a:alpha val="0"/>
            </a:srgbClr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/>
      <a:tcStyle>
        <a:tcBdr>
          <a:bottom>
            <a:ln w="25400" cap="flat" cmpd="sng">
              <a:solidFill>
                <a:srgbClr val="4BACC6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FFFFFF">
              <a:alpha val="0"/>
            </a:srgbClr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1E321475-73BE-4D6A-A7F9-CC13BCEBEE69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996" y="-90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2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4.fnt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686104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827306"/>
            <a:ext cx="8520600" cy="2280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3149028"/>
            <a:ext cx="8520600" cy="88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229028"/>
            <a:ext cx="8520600" cy="2181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502472"/>
            <a:ext cx="8520600" cy="1445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389833"/>
            <a:ext cx="8520600" cy="93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94472"/>
            <a:ext cx="8520600" cy="636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280528"/>
            <a:ext cx="8520600" cy="3795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94472"/>
            <a:ext cx="8520600" cy="636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280528"/>
            <a:ext cx="3999900" cy="3795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280528"/>
            <a:ext cx="3999900" cy="3795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94472"/>
            <a:ext cx="8520600" cy="636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617333"/>
            <a:ext cx="2808000" cy="839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544000"/>
            <a:ext cx="2808000" cy="3532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500167"/>
            <a:ext cx="6367800" cy="45453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39"/>
            <a:ext cx="4572000" cy="5715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370194"/>
            <a:ext cx="4045200" cy="16470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3114528"/>
            <a:ext cx="4045200" cy="1372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804528"/>
            <a:ext cx="3837000" cy="410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700639"/>
            <a:ext cx="5998800" cy="67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94472"/>
            <a:ext cx="8520600" cy="63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80528"/>
            <a:ext cx="8520600" cy="37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1pPr>
            <a:lvl2pPr lvl="1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2pPr>
            <a:lvl3pPr lvl="2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3pPr>
            <a:lvl4pPr lvl="3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4pPr>
            <a:lvl5pPr lvl="4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5pPr>
            <a:lvl6pPr lvl="5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6pPr>
            <a:lvl7pPr lvl="6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7pPr>
            <a:lvl8pPr lvl="7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8pPr>
            <a:lvl9pPr lvl="8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/>
        </p:nvSpPr>
        <p:spPr>
          <a:xfrm>
            <a:off x="316800" y="2165894"/>
            <a:ext cx="4644000" cy="2287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pl-PL" sz="2000" b="1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KLUCZOWI INTERESARIUSZE ZWIĄZKU SPORTOWEGO</a:t>
            </a:r>
          </a:p>
          <a:p>
            <a:pPr lvl="0" algn="ctr">
              <a:buFontTx/>
              <a:buChar char="-"/>
            </a:pPr>
            <a:r>
              <a:rPr lang="pl-PL" sz="2000" b="1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 WARSZTAT</a:t>
            </a:r>
          </a:p>
          <a:p>
            <a:pPr lvl="0" algn="ctr">
              <a:buFontTx/>
              <a:buChar char="-"/>
            </a:pPr>
            <a:endParaRPr lang="pl-PL" sz="1200" dirty="0" smtClean="0">
              <a:solidFill>
                <a:srgbClr val="0D4A87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lvl="0" algn="ctr">
              <a:buFontTx/>
              <a:buChar char="-"/>
            </a:pPr>
            <a:endParaRPr lang="pl-PL" sz="1200" dirty="0" smtClean="0">
              <a:solidFill>
                <a:srgbClr val="0D4A87"/>
              </a:solidFill>
              <a:latin typeface="+mj-lt"/>
              <a:ea typeface="Open Sans"/>
              <a:cs typeface="Open Sans"/>
              <a:sym typeface="Open Sans"/>
            </a:endParaRPr>
          </a:p>
          <a:p>
            <a:pPr algn="ctr"/>
            <a:r>
              <a:rPr lang="pl-PL" sz="1100" b="1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Dr Michał Zdziarski</a:t>
            </a:r>
          </a:p>
          <a:p>
            <a:pPr algn="ctr"/>
            <a:r>
              <a:rPr lang="pl-PL" sz="1100" b="1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Wydział Zarządzania </a:t>
            </a:r>
          </a:p>
          <a:p>
            <a:pPr algn="ctr"/>
            <a:r>
              <a:rPr lang="pl-PL" sz="1100" b="1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Uniwersytet Warszawski</a:t>
            </a:r>
          </a:p>
          <a:p>
            <a:pPr algn="ctr"/>
            <a:endParaRPr lang="pl-PL" sz="1100" b="1" dirty="0" smtClean="0">
              <a:solidFill>
                <a:srgbClr val="0D4A87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algn="ctr"/>
            <a:r>
              <a:rPr lang="en-US" sz="1100" dirty="0" smtClean="0">
                <a:solidFill>
                  <a:srgbClr val="0D4A87"/>
                </a:solidFill>
                <a:latin typeface="Open Sans"/>
                <a:ea typeface="Open Sans"/>
                <a:cs typeface="Open Sans"/>
                <a:sym typeface="Open Sans"/>
              </a:rPr>
              <a:t/>
            </a:r>
            <a:br>
              <a:rPr lang="en-US" sz="1100" dirty="0" smtClean="0">
                <a:solidFill>
                  <a:srgbClr val="0D4A87"/>
                </a:solidFill>
                <a:latin typeface="Open Sans"/>
                <a:ea typeface="Open Sans"/>
                <a:cs typeface="Open Sans"/>
                <a:sym typeface="Open Sans"/>
              </a:rPr>
            </a:br>
            <a:endParaRPr lang="pl-PL" sz="1100" dirty="0" smtClean="0">
              <a:solidFill>
                <a:srgbClr val="0D4A87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lvl="0" algn="ctr"/>
            <a:r>
              <a:rPr lang="pl-PL" sz="1100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Warszawa </a:t>
            </a:r>
            <a:r>
              <a:rPr lang="pl-PL" sz="1100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-  </a:t>
            </a:r>
            <a:r>
              <a:rPr lang="pl-PL" sz="1100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28/05/2018</a:t>
            </a:r>
            <a:endParaRPr lang="pl-PL" sz="1100" dirty="0" smtClean="0">
              <a:solidFill>
                <a:srgbClr val="0D4A87"/>
              </a:solidFill>
              <a:latin typeface="+mj-lt"/>
              <a:ea typeface="Open Sans"/>
              <a:cs typeface="Open Sans"/>
              <a:sym typeface="Open Sans"/>
            </a:endParaRPr>
          </a:p>
          <a:p>
            <a:pPr algn="ctr"/>
            <a:endParaRPr lang="pl-PL" sz="1200" dirty="0">
              <a:solidFill>
                <a:srgbClr val="0D4A87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72"/>
          <p:cNvSpPr txBox="1"/>
          <p:nvPr/>
        </p:nvSpPr>
        <p:spPr>
          <a:xfrm>
            <a:off x="1034250" y="2003624"/>
            <a:ext cx="3883350" cy="2647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endParaRPr lang="pl-PL" sz="1800" dirty="0">
              <a:solidFill>
                <a:srgbClr val="0D4A87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604540" y="3135612"/>
            <a:ext cx="7053534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3200" b="1" dirty="0" smtClean="0">
                <a:solidFill>
                  <a:srgbClr val="0D4A87"/>
                </a:solidFill>
                <a:latin typeface="Open Sans"/>
                <a:ea typeface="Open Sans"/>
                <a:cs typeface="Open Sans"/>
                <a:sym typeface="Open Sans"/>
              </a:rPr>
              <a:t>KROK </a:t>
            </a:r>
            <a:r>
              <a:rPr lang="pl-PL" sz="3200" b="1" dirty="0" smtClean="0">
                <a:solidFill>
                  <a:srgbClr val="0D4A87"/>
                </a:solidFill>
                <a:latin typeface="Open Sans"/>
                <a:ea typeface="Open Sans"/>
                <a:cs typeface="Open Sans"/>
                <a:sym typeface="Open Sans"/>
              </a:rPr>
              <a:t>2</a:t>
            </a:r>
            <a:r>
              <a:rPr lang="pl-PL" sz="3200" b="1" dirty="0" smtClean="0">
                <a:solidFill>
                  <a:srgbClr val="0D4A87"/>
                </a:solidFill>
                <a:latin typeface="Open Sans"/>
                <a:ea typeface="Open Sans"/>
                <a:cs typeface="Open Sans"/>
                <a:sym typeface="Open Sans"/>
              </a:rPr>
              <a:t>: </a:t>
            </a:r>
            <a:r>
              <a:rPr lang="pl-PL" sz="3200" b="1" dirty="0" smtClean="0">
                <a:solidFill>
                  <a:srgbClr val="0D4A87"/>
                </a:solidFill>
                <a:latin typeface="Open Sans"/>
                <a:ea typeface="Open Sans"/>
                <a:cs typeface="Open Sans"/>
                <a:sym typeface="Open Sans"/>
              </a:rPr>
              <a:t>ZDEFINIUJCIE KLUCZOWE </a:t>
            </a:r>
          </a:p>
          <a:p>
            <a:r>
              <a:rPr lang="pl-PL" sz="3200" b="1" dirty="0" smtClean="0">
                <a:solidFill>
                  <a:srgbClr val="0D4A87"/>
                </a:solidFill>
                <a:latin typeface="Open Sans"/>
                <a:ea typeface="Open Sans"/>
                <a:cs typeface="Open Sans"/>
                <a:sym typeface="Open Sans"/>
              </a:rPr>
              <a:t>PYTANIE / CEL ANALIZY</a:t>
            </a:r>
          </a:p>
          <a:p>
            <a:r>
              <a:rPr lang="pl-PL" sz="3200" b="1" dirty="0" smtClean="0">
                <a:solidFill>
                  <a:srgbClr val="0D4A87"/>
                </a:solidFill>
                <a:latin typeface="Open Sans"/>
                <a:ea typeface="Open Sans"/>
                <a:cs typeface="Open Sans"/>
                <a:sym typeface="Open Sans"/>
              </a:rPr>
              <a:t>(5 </a:t>
            </a:r>
            <a:r>
              <a:rPr lang="pl-PL" sz="3200" b="1" dirty="0" smtClean="0">
                <a:solidFill>
                  <a:srgbClr val="0D4A87"/>
                </a:solidFill>
                <a:latin typeface="Open Sans"/>
                <a:ea typeface="Open Sans"/>
                <a:cs typeface="Open Sans"/>
                <a:sym typeface="Open Sans"/>
              </a:rPr>
              <a:t>min)</a:t>
            </a:r>
            <a:endParaRPr lang="en-US" sz="3200" dirty="0">
              <a:solidFill>
                <a:srgbClr val="0D4A87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/>
          <p:nvPr/>
        </p:nvSpPr>
        <p:spPr>
          <a:xfrm>
            <a:off x="1766400" y="2179025"/>
            <a:ext cx="5611200" cy="5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3000" dirty="0">
              <a:solidFill>
                <a:srgbClr val="0D4A87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50" name="Shape 150"/>
          <p:cNvSpPr txBox="1"/>
          <p:nvPr/>
        </p:nvSpPr>
        <p:spPr>
          <a:xfrm>
            <a:off x="365760" y="1345195"/>
            <a:ext cx="8389620" cy="12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pl-PL" sz="1800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Zapiszcie cel analizy w formie pytania na górze kartonu (np. “Kto przesądzi o sukcesie projektu upowszechnienia dyscypliny tenisa stołowego do 2025?”) </a:t>
            </a:r>
          </a:p>
          <a:p>
            <a:pPr algn="ctr"/>
            <a:r>
              <a:rPr lang="pl-PL" sz="1800" b="1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Pomyślcie o typowych relacjach między </a:t>
            </a:r>
            <a:r>
              <a:rPr lang="pl-PL" sz="1800" b="1" dirty="0" err="1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interesariuszami</a:t>
            </a:r>
            <a:endParaRPr lang="pl-PL" sz="1800" b="1" dirty="0" smtClean="0">
              <a:solidFill>
                <a:srgbClr val="0D4A87"/>
              </a:solidFill>
              <a:latin typeface="+mj-lt"/>
              <a:ea typeface="Open Sans"/>
              <a:cs typeface="Open Sans"/>
              <a:sym typeface="Open Sans"/>
            </a:endParaRPr>
          </a:p>
          <a:p>
            <a:pPr algn="ctr"/>
            <a:endParaRPr lang="pl-PL" sz="1800" dirty="0" smtClean="0">
              <a:solidFill>
                <a:srgbClr val="0D4A87"/>
              </a:solidFill>
              <a:latin typeface="+mj-lt"/>
              <a:ea typeface="Open Sans"/>
              <a:cs typeface="Open Sans"/>
              <a:sym typeface="Open Sans"/>
            </a:endParaRPr>
          </a:p>
          <a:p>
            <a:pPr algn="ctr"/>
            <a:r>
              <a:rPr lang="pl-PL" sz="1800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 (np. finansuje działalność, doradza, wybiera władze, kształtuje opinię, wywiera presję, przyjaźni się, przynależy do tej samej grupy interesu, jest skonfliktowany)</a:t>
            </a:r>
          </a:p>
          <a:p>
            <a:pPr algn="ctr"/>
            <a:r>
              <a:rPr lang="pl-PL" sz="1800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Zwróćcie uwagę, że relacje mogą mieć charakter formalny i nieformalny </a:t>
            </a:r>
          </a:p>
          <a:p>
            <a:pPr algn="ctr"/>
            <a:r>
              <a:rPr lang="pl-PL" sz="1800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Wybierzcie trzy kluczowe dla zrozumienia dynamiki wpływu </a:t>
            </a:r>
            <a:r>
              <a:rPr lang="pl-PL" sz="1800" dirty="0" err="1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interesariuszy</a:t>
            </a:r>
            <a:endParaRPr lang="pl-PL" sz="1800" dirty="0" smtClean="0">
              <a:solidFill>
                <a:srgbClr val="0D4A87"/>
              </a:solidFill>
              <a:latin typeface="+mj-lt"/>
              <a:ea typeface="Open Sans"/>
              <a:cs typeface="Open Sans"/>
              <a:sym typeface="Open Sans"/>
            </a:endParaRPr>
          </a:p>
        </p:txBody>
      </p:sp>
      <p:sp>
        <p:nvSpPr>
          <p:cNvPr id="151" name="Shape 151"/>
          <p:cNvSpPr txBox="1"/>
          <p:nvPr/>
        </p:nvSpPr>
        <p:spPr>
          <a:xfrm>
            <a:off x="7479800" y="335100"/>
            <a:ext cx="1334700" cy="65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Shape 152"/>
          <p:cNvSpPr txBox="1"/>
          <p:nvPr/>
        </p:nvSpPr>
        <p:spPr>
          <a:xfrm>
            <a:off x="8474400" y="4936450"/>
            <a:ext cx="34220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 sz="1000">
                <a:solidFill>
                  <a:srgbClr val="0D4A87"/>
                </a:solidFill>
              </a:rPr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11</a:t>
            </a:fld>
            <a:endParaRPr sz="1000" dirty="0">
              <a:solidFill>
                <a:srgbClr val="0D4A87"/>
              </a:solidFill>
            </a:endParaRPr>
          </a:p>
        </p:txBody>
      </p:sp>
      <p:pic>
        <p:nvPicPr>
          <p:cNvPr id="153" name="Shape 15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44969" y="563701"/>
            <a:ext cx="2654061" cy="524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72"/>
          <p:cNvSpPr txBox="1"/>
          <p:nvPr/>
        </p:nvSpPr>
        <p:spPr>
          <a:xfrm>
            <a:off x="1034250" y="2003624"/>
            <a:ext cx="3883350" cy="2647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endParaRPr lang="pl-PL" sz="1800" dirty="0">
              <a:solidFill>
                <a:srgbClr val="0D4A87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604540" y="3135612"/>
            <a:ext cx="5327099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3200" b="1" dirty="0" smtClean="0">
                <a:solidFill>
                  <a:srgbClr val="0D4A87"/>
                </a:solidFill>
                <a:latin typeface="Open Sans"/>
                <a:ea typeface="Open Sans"/>
                <a:cs typeface="Open Sans"/>
                <a:sym typeface="Open Sans"/>
              </a:rPr>
              <a:t>KROK 3: IDENTYFIKACJA </a:t>
            </a:r>
            <a:endParaRPr lang="pl-PL" sz="3200" b="1" dirty="0" smtClean="0">
              <a:solidFill>
                <a:srgbClr val="0D4A87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r>
              <a:rPr lang="pl-PL" sz="3200" b="1" dirty="0" smtClean="0">
                <a:solidFill>
                  <a:srgbClr val="0D4A87"/>
                </a:solidFill>
                <a:latin typeface="Open Sans"/>
                <a:ea typeface="Open Sans"/>
                <a:cs typeface="Open Sans"/>
                <a:sym typeface="Open Sans"/>
              </a:rPr>
              <a:t>INTERESARIUSZY (25 </a:t>
            </a:r>
            <a:r>
              <a:rPr lang="pl-PL" sz="3200" b="1" dirty="0" smtClean="0">
                <a:solidFill>
                  <a:srgbClr val="0D4A87"/>
                </a:solidFill>
                <a:latin typeface="Open Sans"/>
                <a:ea typeface="Open Sans"/>
                <a:cs typeface="Open Sans"/>
                <a:sym typeface="Open Sans"/>
              </a:rPr>
              <a:t>min)</a:t>
            </a:r>
            <a:endParaRPr lang="en-US" sz="3200" dirty="0">
              <a:solidFill>
                <a:srgbClr val="0D4A87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/>
          <p:nvPr/>
        </p:nvSpPr>
        <p:spPr>
          <a:xfrm>
            <a:off x="1766400" y="2179025"/>
            <a:ext cx="5611200" cy="5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3000" dirty="0">
              <a:solidFill>
                <a:srgbClr val="0D4A87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50" name="Shape 150"/>
          <p:cNvSpPr txBox="1"/>
          <p:nvPr/>
        </p:nvSpPr>
        <p:spPr>
          <a:xfrm>
            <a:off x="365760" y="1345195"/>
            <a:ext cx="8389620" cy="12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pl-PL" sz="1800" b="1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KTO JEST ZAANGAŻOWANY W PROCE? </a:t>
            </a:r>
            <a:endParaRPr lang="pl-PL" sz="1800" b="1" dirty="0" smtClean="0">
              <a:solidFill>
                <a:srgbClr val="0D4A87"/>
              </a:solidFill>
              <a:latin typeface="+mj-lt"/>
              <a:ea typeface="Open Sans"/>
              <a:cs typeface="Open Sans"/>
              <a:sym typeface="Open Sans"/>
            </a:endParaRPr>
          </a:p>
          <a:p>
            <a:pPr algn="ctr"/>
            <a:endParaRPr lang="pl-PL" sz="1800" dirty="0" smtClean="0">
              <a:solidFill>
                <a:srgbClr val="0D4A87"/>
              </a:solidFill>
              <a:latin typeface="+mj-lt"/>
              <a:ea typeface="Open Sans"/>
              <a:cs typeface="Open Sans"/>
              <a:sym typeface="Open Sans"/>
            </a:endParaRPr>
          </a:p>
          <a:p>
            <a:pPr algn="ctr"/>
            <a:r>
              <a:rPr lang="pl-PL" sz="1800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Zbudujcie listę </a:t>
            </a:r>
            <a:r>
              <a:rPr lang="pl-PL" sz="1800" dirty="0" err="1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interesariuszy</a:t>
            </a:r>
            <a:r>
              <a:rPr lang="pl-PL" sz="1800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 w górnym rogu analizy</a:t>
            </a:r>
          </a:p>
          <a:p>
            <a:pPr algn="ctr"/>
            <a:r>
              <a:rPr lang="pl-PL" sz="1800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Zdefiniujcie podział na 3-4 najważniejsze grupy aktorów. </a:t>
            </a:r>
          </a:p>
          <a:p>
            <a:pPr algn="ctr"/>
            <a:r>
              <a:rPr lang="pl-PL" sz="1800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Oznaczcie grupy odpowiednimi kolorami kart </a:t>
            </a:r>
            <a:r>
              <a:rPr lang="pl-PL" sz="1800" dirty="0" err="1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post-it</a:t>
            </a:r>
            <a:r>
              <a:rPr lang="pl-PL" sz="1800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. </a:t>
            </a:r>
            <a:endParaRPr lang="pl-PL" sz="1800" dirty="0" smtClean="0">
              <a:solidFill>
                <a:srgbClr val="0D4A87"/>
              </a:solidFill>
              <a:latin typeface="+mj-lt"/>
              <a:ea typeface="Open Sans"/>
              <a:cs typeface="Open Sans"/>
              <a:sym typeface="Open Sans"/>
            </a:endParaRPr>
          </a:p>
          <a:p>
            <a:pPr algn="ctr"/>
            <a:endParaRPr lang="pl-PL" sz="1800" dirty="0" smtClean="0">
              <a:solidFill>
                <a:srgbClr val="0D4A87"/>
              </a:solidFill>
              <a:latin typeface="+mj-lt"/>
              <a:ea typeface="Open Sans"/>
              <a:cs typeface="Open Sans"/>
              <a:sym typeface="Open Sans"/>
            </a:endParaRPr>
          </a:p>
          <a:p>
            <a:pPr algn="ctr"/>
            <a:r>
              <a:rPr lang="pl-PL" sz="1800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Przykłady grup: sponsorzy, organizacje lokalne, organizacje międzynarodowe, sportowcy, sędziowie, </a:t>
            </a:r>
            <a:r>
              <a:rPr lang="pl-PL" sz="1800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administracja</a:t>
            </a:r>
          </a:p>
          <a:p>
            <a:pPr algn="ctr"/>
            <a:endParaRPr lang="pl-PL" sz="1800" dirty="0" smtClean="0">
              <a:solidFill>
                <a:srgbClr val="0D4A87"/>
              </a:solidFill>
              <a:latin typeface="+mj-lt"/>
              <a:ea typeface="Open Sans"/>
              <a:cs typeface="Open Sans"/>
              <a:sym typeface="Open Sans"/>
            </a:endParaRPr>
          </a:p>
          <a:p>
            <a:pPr algn="ctr"/>
            <a:r>
              <a:rPr lang="pl-PL" sz="1800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Nanieście nazwy </a:t>
            </a:r>
            <a:r>
              <a:rPr lang="pl-PL" sz="1800" dirty="0" err="1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interesariuszy</a:t>
            </a:r>
            <a:r>
              <a:rPr lang="pl-PL" sz="1800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 z listy na karty </a:t>
            </a:r>
            <a:r>
              <a:rPr lang="pl-PL" sz="1800" dirty="0" err="1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post-it</a:t>
            </a:r>
            <a:r>
              <a:rPr lang="pl-PL" sz="1800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 właściwe dla ich grupy</a:t>
            </a:r>
          </a:p>
          <a:p>
            <a:pPr algn="ctr"/>
            <a:r>
              <a:rPr lang="pl-PL" sz="1800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Naklejcie karty </a:t>
            </a:r>
            <a:r>
              <a:rPr lang="pl-PL" sz="1800" dirty="0" err="1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post-it</a:t>
            </a:r>
            <a:r>
              <a:rPr lang="pl-PL" sz="1800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 na plakacie umieszczając </a:t>
            </a:r>
            <a:r>
              <a:rPr lang="pl-PL" sz="1800" dirty="0" err="1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interesariuszy</a:t>
            </a:r>
            <a:r>
              <a:rPr lang="pl-PL" sz="1800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 z tych samych grup koło siebie</a:t>
            </a:r>
          </a:p>
        </p:txBody>
      </p:sp>
      <p:sp>
        <p:nvSpPr>
          <p:cNvPr id="151" name="Shape 151"/>
          <p:cNvSpPr txBox="1"/>
          <p:nvPr/>
        </p:nvSpPr>
        <p:spPr>
          <a:xfrm>
            <a:off x="7479800" y="335100"/>
            <a:ext cx="1334700" cy="65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Shape 152"/>
          <p:cNvSpPr txBox="1"/>
          <p:nvPr/>
        </p:nvSpPr>
        <p:spPr>
          <a:xfrm>
            <a:off x="8474400" y="4936450"/>
            <a:ext cx="34220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 sz="1000">
                <a:solidFill>
                  <a:srgbClr val="0D4A87"/>
                </a:solidFill>
              </a:rPr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13</a:t>
            </a:fld>
            <a:endParaRPr sz="1000" dirty="0">
              <a:solidFill>
                <a:srgbClr val="0D4A87"/>
              </a:solidFill>
            </a:endParaRPr>
          </a:p>
        </p:txBody>
      </p:sp>
      <p:pic>
        <p:nvPicPr>
          <p:cNvPr id="153" name="Shape 15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44969" y="563701"/>
            <a:ext cx="2654061" cy="524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72"/>
          <p:cNvSpPr txBox="1"/>
          <p:nvPr/>
        </p:nvSpPr>
        <p:spPr>
          <a:xfrm>
            <a:off x="1034250" y="2003624"/>
            <a:ext cx="3883350" cy="2647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endParaRPr lang="pl-PL" sz="1800" dirty="0">
              <a:solidFill>
                <a:srgbClr val="0D4A87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604540" y="3135612"/>
            <a:ext cx="5078634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3200" b="1" dirty="0" smtClean="0">
                <a:solidFill>
                  <a:srgbClr val="0D4A87"/>
                </a:solidFill>
                <a:latin typeface="Open Sans"/>
                <a:ea typeface="Open Sans"/>
                <a:cs typeface="Open Sans"/>
                <a:sym typeface="Open Sans"/>
              </a:rPr>
              <a:t>KROK </a:t>
            </a:r>
            <a:r>
              <a:rPr lang="pl-PL" sz="3200" b="1" dirty="0" smtClean="0">
                <a:solidFill>
                  <a:srgbClr val="0D4A87"/>
                </a:solidFill>
                <a:latin typeface="Open Sans"/>
                <a:ea typeface="Open Sans"/>
                <a:cs typeface="Open Sans"/>
                <a:sym typeface="Open Sans"/>
              </a:rPr>
              <a:t>4</a:t>
            </a:r>
            <a:r>
              <a:rPr lang="pl-PL" sz="3200" b="1" dirty="0" smtClean="0">
                <a:solidFill>
                  <a:srgbClr val="0D4A87"/>
                </a:solidFill>
                <a:latin typeface="Open Sans"/>
                <a:ea typeface="Open Sans"/>
                <a:cs typeface="Open Sans"/>
                <a:sym typeface="Open Sans"/>
              </a:rPr>
              <a:t>: NARYSOWANIE </a:t>
            </a:r>
            <a:endParaRPr lang="pl-PL" sz="3200" b="1" dirty="0" smtClean="0">
              <a:solidFill>
                <a:srgbClr val="0D4A87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r>
              <a:rPr lang="pl-PL" sz="3200" b="1" dirty="0" smtClean="0">
                <a:solidFill>
                  <a:srgbClr val="0D4A87"/>
                </a:solidFill>
                <a:latin typeface="Open Sans"/>
                <a:ea typeface="Open Sans"/>
                <a:cs typeface="Open Sans"/>
                <a:sym typeface="Open Sans"/>
              </a:rPr>
              <a:t>POWIĄZAŃ (15 </a:t>
            </a:r>
            <a:r>
              <a:rPr lang="pl-PL" sz="3200" b="1" dirty="0" smtClean="0">
                <a:solidFill>
                  <a:srgbClr val="0D4A87"/>
                </a:solidFill>
                <a:latin typeface="Open Sans"/>
                <a:ea typeface="Open Sans"/>
                <a:cs typeface="Open Sans"/>
                <a:sym typeface="Open Sans"/>
              </a:rPr>
              <a:t>min)</a:t>
            </a:r>
            <a:endParaRPr lang="en-US" sz="3200" dirty="0">
              <a:solidFill>
                <a:srgbClr val="0D4A87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/>
          <p:nvPr/>
        </p:nvSpPr>
        <p:spPr>
          <a:xfrm>
            <a:off x="1766400" y="2179025"/>
            <a:ext cx="5611200" cy="5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3000" dirty="0">
              <a:solidFill>
                <a:srgbClr val="0D4A87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50" name="Shape 150"/>
          <p:cNvSpPr txBox="1"/>
          <p:nvPr/>
        </p:nvSpPr>
        <p:spPr>
          <a:xfrm>
            <a:off x="365760" y="1345195"/>
            <a:ext cx="8389620" cy="12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pl-PL" sz="1800" b="1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KTO JEST POWIĄZANY Z KIM? </a:t>
            </a:r>
            <a:endParaRPr lang="pl-PL" sz="1800" b="1" dirty="0" smtClean="0">
              <a:solidFill>
                <a:srgbClr val="0D4A87"/>
              </a:solidFill>
              <a:latin typeface="+mj-lt"/>
              <a:ea typeface="Open Sans"/>
              <a:cs typeface="Open Sans"/>
              <a:sym typeface="Open Sans"/>
            </a:endParaRPr>
          </a:p>
          <a:p>
            <a:pPr algn="ctr"/>
            <a:endParaRPr lang="pl-PL" sz="1800" b="1" dirty="0" smtClean="0">
              <a:solidFill>
                <a:srgbClr val="0D4A87"/>
              </a:solidFill>
              <a:latin typeface="+mj-lt"/>
              <a:ea typeface="Open Sans"/>
              <a:cs typeface="Open Sans"/>
              <a:sym typeface="Open Sans"/>
            </a:endParaRPr>
          </a:p>
          <a:p>
            <a:pPr algn="ctr"/>
            <a:r>
              <a:rPr lang="pl-PL" sz="1800" b="1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W DRUGIM KROKU ZIDENTYFIKOWALIŚCIE KLUCZOWE RELACJE.  </a:t>
            </a:r>
            <a:endParaRPr lang="pl-PL" sz="1800" b="1" dirty="0" smtClean="0">
              <a:solidFill>
                <a:srgbClr val="0D4A87"/>
              </a:solidFill>
              <a:latin typeface="+mj-lt"/>
              <a:ea typeface="Open Sans"/>
              <a:cs typeface="Open Sans"/>
              <a:sym typeface="Open Sans"/>
            </a:endParaRPr>
          </a:p>
          <a:p>
            <a:pPr algn="ctr"/>
            <a:endParaRPr lang="pl-PL" sz="1800" b="1" dirty="0" smtClean="0">
              <a:solidFill>
                <a:srgbClr val="0D4A87"/>
              </a:solidFill>
              <a:latin typeface="+mj-lt"/>
              <a:ea typeface="Open Sans"/>
              <a:cs typeface="Open Sans"/>
              <a:sym typeface="Open Sans"/>
            </a:endParaRPr>
          </a:p>
          <a:p>
            <a:pPr algn="ctr"/>
            <a:r>
              <a:rPr lang="pl-PL" sz="1800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Wybierzcie </a:t>
            </a:r>
            <a:r>
              <a:rPr lang="pl-PL" sz="1800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3 kluczowe relacje i oznaczcie każdą z nich </a:t>
            </a:r>
            <a:endParaRPr lang="pl-PL" sz="1800" dirty="0" smtClean="0">
              <a:solidFill>
                <a:srgbClr val="0D4A87"/>
              </a:solidFill>
              <a:latin typeface="+mj-lt"/>
              <a:ea typeface="Open Sans"/>
              <a:cs typeface="Open Sans"/>
              <a:sym typeface="Open Sans"/>
            </a:endParaRPr>
          </a:p>
          <a:p>
            <a:pPr algn="ctr"/>
            <a:r>
              <a:rPr lang="pl-PL" sz="1800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odpowiednim </a:t>
            </a:r>
            <a:r>
              <a:rPr lang="pl-PL" sz="1800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kolorem flamastra. </a:t>
            </a:r>
          </a:p>
          <a:p>
            <a:pPr algn="ctr"/>
            <a:r>
              <a:rPr lang="pl-PL" sz="1800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W lewym górnym rogu kartonu narysujcie legendę </a:t>
            </a:r>
            <a:endParaRPr lang="pl-PL" sz="1800" dirty="0" smtClean="0">
              <a:solidFill>
                <a:srgbClr val="0D4A87"/>
              </a:solidFill>
              <a:latin typeface="+mj-lt"/>
              <a:ea typeface="Open Sans"/>
              <a:cs typeface="Open Sans"/>
              <a:sym typeface="Open Sans"/>
            </a:endParaRPr>
          </a:p>
          <a:p>
            <a:pPr algn="ctr"/>
            <a:r>
              <a:rPr lang="pl-PL" sz="1800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– </a:t>
            </a:r>
            <a:r>
              <a:rPr lang="pl-PL" sz="1800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nazwę relacji i kolor ją </a:t>
            </a:r>
            <a:r>
              <a:rPr lang="pl-PL" sz="1800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oznaczający</a:t>
            </a:r>
          </a:p>
          <a:p>
            <a:pPr algn="ctr"/>
            <a:endParaRPr lang="pl-PL" sz="1800" dirty="0" smtClean="0">
              <a:solidFill>
                <a:srgbClr val="0D4A87"/>
              </a:solidFill>
              <a:latin typeface="+mj-lt"/>
              <a:ea typeface="Open Sans"/>
              <a:cs typeface="Open Sans"/>
              <a:sym typeface="Open Sans"/>
            </a:endParaRPr>
          </a:p>
          <a:p>
            <a:pPr algn="ctr"/>
            <a:r>
              <a:rPr lang="pl-PL" sz="1800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Narysujcie powiązania między </a:t>
            </a:r>
            <a:r>
              <a:rPr lang="pl-PL" sz="1800" dirty="0" err="1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interesariuszami</a:t>
            </a:r>
            <a:r>
              <a:rPr lang="pl-PL" sz="1800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 </a:t>
            </a:r>
            <a:endParaRPr lang="pl-PL" sz="1800" dirty="0" smtClean="0">
              <a:solidFill>
                <a:srgbClr val="0D4A87"/>
              </a:solidFill>
              <a:latin typeface="+mj-lt"/>
              <a:ea typeface="Open Sans"/>
              <a:cs typeface="Open Sans"/>
              <a:sym typeface="Open Sans"/>
            </a:endParaRPr>
          </a:p>
          <a:p>
            <a:pPr algn="ctr"/>
            <a:r>
              <a:rPr lang="pl-PL" sz="1800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(</a:t>
            </a:r>
            <a:r>
              <a:rPr lang="pl-PL" sz="1800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Kto finansuje kogo? Kto wywiera wpływ na działania kogo</a:t>
            </a:r>
            <a:r>
              <a:rPr lang="pl-PL" sz="1800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?)</a:t>
            </a:r>
          </a:p>
          <a:p>
            <a:pPr algn="ctr"/>
            <a:endParaRPr lang="pl-PL" sz="1800" dirty="0" smtClean="0">
              <a:solidFill>
                <a:srgbClr val="0D4A87"/>
              </a:solidFill>
              <a:latin typeface="+mj-lt"/>
              <a:ea typeface="Open Sans"/>
              <a:cs typeface="Open Sans"/>
              <a:sym typeface="Open Sans"/>
            </a:endParaRPr>
          </a:p>
          <a:p>
            <a:pPr algn="ctr"/>
            <a:r>
              <a:rPr lang="pl-PL" sz="1800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Możecie użyć strzałek dla oznaczenia kierunku wpływu / przepływu środków/porad</a:t>
            </a:r>
          </a:p>
          <a:p>
            <a:pPr algn="ctr"/>
            <a:endParaRPr lang="pl-PL" sz="1800" dirty="0" smtClean="0">
              <a:solidFill>
                <a:srgbClr val="0D4A87"/>
              </a:solidFill>
              <a:latin typeface="+mj-lt"/>
              <a:ea typeface="Open Sans"/>
              <a:cs typeface="Open Sans"/>
              <a:sym typeface="Open Sans"/>
            </a:endParaRPr>
          </a:p>
        </p:txBody>
      </p:sp>
      <p:sp>
        <p:nvSpPr>
          <p:cNvPr id="151" name="Shape 151"/>
          <p:cNvSpPr txBox="1"/>
          <p:nvPr/>
        </p:nvSpPr>
        <p:spPr>
          <a:xfrm>
            <a:off x="7479800" y="335100"/>
            <a:ext cx="1334700" cy="65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Shape 152"/>
          <p:cNvSpPr txBox="1"/>
          <p:nvPr/>
        </p:nvSpPr>
        <p:spPr>
          <a:xfrm>
            <a:off x="8474400" y="4936450"/>
            <a:ext cx="34220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 sz="1000">
                <a:solidFill>
                  <a:srgbClr val="0D4A87"/>
                </a:solidFill>
              </a:rPr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15</a:t>
            </a:fld>
            <a:endParaRPr sz="1000" dirty="0">
              <a:solidFill>
                <a:srgbClr val="0D4A87"/>
              </a:solidFill>
            </a:endParaRPr>
          </a:p>
        </p:txBody>
      </p:sp>
      <p:pic>
        <p:nvPicPr>
          <p:cNvPr id="153" name="Shape 15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44969" y="563701"/>
            <a:ext cx="2654061" cy="524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72"/>
          <p:cNvSpPr txBox="1"/>
          <p:nvPr/>
        </p:nvSpPr>
        <p:spPr>
          <a:xfrm>
            <a:off x="1034250" y="2003624"/>
            <a:ext cx="3883350" cy="2647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endParaRPr lang="pl-PL" sz="1800" dirty="0">
              <a:solidFill>
                <a:srgbClr val="0D4A87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604540" y="3135612"/>
            <a:ext cx="5168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3200" b="1" dirty="0" smtClean="0">
                <a:solidFill>
                  <a:srgbClr val="0D4A87"/>
                </a:solidFill>
                <a:latin typeface="Open Sans"/>
                <a:ea typeface="Open Sans"/>
                <a:cs typeface="Open Sans"/>
                <a:sym typeface="Open Sans"/>
              </a:rPr>
              <a:t>KROK 5: CELE </a:t>
            </a:r>
            <a:r>
              <a:rPr lang="pl-PL" sz="3200" b="1" dirty="0" smtClean="0">
                <a:solidFill>
                  <a:srgbClr val="0D4A87"/>
                </a:solidFill>
                <a:latin typeface="Open Sans"/>
                <a:ea typeface="Open Sans"/>
                <a:cs typeface="Open Sans"/>
                <a:sym typeface="Open Sans"/>
              </a:rPr>
              <a:t>AKTORÓW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/>
          <p:nvPr/>
        </p:nvSpPr>
        <p:spPr>
          <a:xfrm>
            <a:off x="1766400" y="2179025"/>
            <a:ext cx="5611200" cy="5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3000" dirty="0">
              <a:solidFill>
                <a:srgbClr val="0D4A87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50" name="Shape 150"/>
          <p:cNvSpPr txBox="1"/>
          <p:nvPr/>
        </p:nvSpPr>
        <p:spPr>
          <a:xfrm>
            <a:off x="365760" y="1345195"/>
            <a:ext cx="8389620" cy="12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pl-PL" sz="1800" b="1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JAKIE SĄ CELE I WPŁYW AKTORÓW W STOSUNKU DO STRATEGICZNEGO CELU ORGANZIACJI?</a:t>
            </a:r>
          </a:p>
          <a:p>
            <a:pPr algn="ctr"/>
            <a:endParaRPr lang="pl-PL" sz="1800" dirty="0" smtClean="0">
              <a:solidFill>
                <a:srgbClr val="0D4A87"/>
              </a:solidFill>
              <a:latin typeface="+mj-lt"/>
              <a:ea typeface="Open Sans"/>
              <a:cs typeface="Open Sans"/>
              <a:sym typeface="Open Sans"/>
            </a:endParaRPr>
          </a:p>
          <a:p>
            <a:pPr algn="ctr"/>
            <a:r>
              <a:rPr lang="pl-PL" sz="1800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Pozytywne (+)</a:t>
            </a:r>
          </a:p>
          <a:p>
            <a:pPr algn="ctr"/>
            <a:r>
              <a:rPr lang="pl-PL" sz="1800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Neutralne (+/-)</a:t>
            </a:r>
          </a:p>
          <a:p>
            <a:pPr algn="ctr"/>
            <a:r>
              <a:rPr lang="pl-PL" sz="1800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Negatywne (-)</a:t>
            </a:r>
          </a:p>
          <a:p>
            <a:pPr algn="ctr"/>
            <a:endParaRPr lang="pl-PL" sz="1800" dirty="0" smtClean="0">
              <a:solidFill>
                <a:srgbClr val="0D4A87"/>
              </a:solidFill>
              <a:latin typeface="+mj-lt"/>
              <a:ea typeface="Open Sans"/>
              <a:cs typeface="Open Sans"/>
              <a:sym typeface="Open Sans"/>
            </a:endParaRPr>
          </a:p>
        </p:txBody>
      </p:sp>
      <p:sp>
        <p:nvSpPr>
          <p:cNvPr id="151" name="Shape 151"/>
          <p:cNvSpPr txBox="1"/>
          <p:nvPr/>
        </p:nvSpPr>
        <p:spPr>
          <a:xfrm>
            <a:off x="7479800" y="335100"/>
            <a:ext cx="1334700" cy="65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Shape 152"/>
          <p:cNvSpPr txBox="1"/>
          <p:nvPr/>
        </p:nvSpPr>
        <p:spPr>
          <a:xfrm>
            <a:off x="8474400" y="4936450"/>
            <a:ext cx="34220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 sz="1000">
                <a:solidFill>
                  <a:srgbClr val="0D4A87"/>
                </a:solidFill>
              </a:rPr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17</a:t>
            </a:fld>
            <a:endParaRPr sz="1000" dirty="0">
              <a:solidFill>
                <a:srgbClr val="0D4A87"/>
              </a:solidFill>
            </a:endParaRPr>
          </a:p>
        </p:txBody>
      </p:sp>
      <p:pic>
        <p:nvPicPr>
          <p:cNvPr id="153" name="Shape 15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44969" y="563701"/>
            <a:ext cx="2654061" cy="524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72"/>
          <p:cNvSpPr txBox="1"/>
          <p:nvPr/>
        </p:nvSpPr>
        <p:spPr>
          <a:xfrm>
            <a:off x="1034250" y="2003624"/>
            <a:ext cx="3883350" cy="2647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endParaRPr lang="pl-PL" sz="1800" dirty="0">
              <a:solidFill>
                <a:srgbClr val="0D4A87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604540" y="3135612"/>
            <a:ext cx="5553123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3200" b="1" dirty="0" smtClean="0">
                <a:solidFill>
                  <a:srgbClr val="0D4A87"/>
                </a:solidFill>
                <a:latin typeface="Open Sans"/>
                <a:ea typeface="Open Sans"/>
                <a:cs typeface="Open Sans"/>
                <a:sym typeface="Open Sans"/>
              </a:rPr>
              <a:t>KROK </a:t>
            </a:r>
            <a:r>
              <a:rPr lang="pl-PL" sz="3200" b="1" dirty="0" smtClean="0">
                <a:solidFill>
                  <a:srgbClr val="0D4A87"/>
                </a:solidFill>
                <a:latin typeface="Open Sans"/>
                <a:ea typeface="Open Sans"/>
                <a:cs typeface="Open Sans"/>
                <a:sym typeface="Open Sans"/>
              </a:rPr>
              <a:t>6</a:t>
            </a:r>
            <a:r>
              <a:rPr lang="pl-PL" sz="3200" b="1" dirty="0" smtClean="0">
                <a:solidFill>
                  <a:srgbClr val="0D4A87"/>
                </a:solidFill>
                <a:latin typeface="Open Sans"/>
                <a:ea typeface="Open Sans"/>
                <a:cs typeface="Open Sans"/>
                <a:sym typeface="Open Sans"/>
              </a:rPr>
              <a:t>: ZBUDUJCIE WIEŻE </a:t>
            </a:r>
            <a:endParaRPr lang="pl-PL" sz="3200" b="1" dirty="0" smtClean="0">
              <a:solidFill>
                <a:srgbClr val="0D4A87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r>
              <a:rPr lang="pl-PL" sz="3200" b="1" dirty="0" smtClean="0">
                <a:solidFill>
                  <a:srgbClr val="0D4A87"/>
                </a:solidFill>
                <a:latin typeface="Open Sans"/>
                <a:ea typeface="Open Sans"/>
                <a:cs typeface="Open Sans"/>
                <a:sym typeface="Open Sans"/>
              </a:rPr>
              <a:t>WPŁYWU (10 MIN)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/>
          <p:nvPr/>
        </p:nvSpPr>
        <p:spPr>
          <a:xfrm>
            <a:off x="1766400" y="2179025"/>
            <a:ext cx="5611200" cy="5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3000" dirty="0">
              <a:solidFill>
                <a:srgbClr val="0D4A87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50" name="Shape 150"/>
          <p:cNvSpPr txBox="1"/>
          <p:nvPr/>
        </p:nvSpPr>
        <p:spPr>
          <a:xfrm>
            <a:off x="365760" y="1345195"/>
            <a:ext cx="8389620" cy="12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pl-PL" sz="1800" b="1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JAK ZNACZĄCY WPŁYW MAJĄ INTERESARIUSZE NA REALIZACJĘ CELU STRATEGICZNEGO?</a:t>
            </a:r>
          </a:p>
          <a:p>
            <a:pPr algn="ctr"/>
            <a:endParaRPr lang="pl-PL" sz="1800" b="1" dirty="0" smtClean="0">
              <a:solidFill>
                <a:srgbClr val="0D4A87"/>
              </a:solidFill>
              <a:latin typeface="+mj-lt"/>
              <a:ea typeface="Open Sans"/>
              <a:cs typeface="Open Sans"/>
              <a:sym typeface="Open Sans"/>
            </a:endParaRPr>
          </a:p>
          <a:p>
            <a:pPr algn="ctr"/>
            <a:r>
              <a:rPr lang="pl-PL" sz="1800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Macie ograniczoną liczbę cukierków do rozdania.</a:t>
            </a:r>
          </a:p>
          <a:p>
            <a:pPr algn="ctr"/>
            <a:r>
              <a:rPr lang="pl-PL" sz="1800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 Im więcej cukierków tym ważniejszy </a:t>
            </a:r>
            <a:r>
              <a:rPr lang="pl-PL" sz="1800" dirty="0" err="1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interesariusz</a:t>
            </a:r>
            <a:r>
              <a:rPr lang="pl-PL" sz="1800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.</a:t>
            </a:r>
          </a:p>
          <a:p>
            <a:pPr algn="ctr"/>
            <a:endParaRPr lang="pl-PL" sz="1800" dirty="0" smtClean="0">
              <a:solidFill>
                <a:srgbClr val="0D4A87"/>
              </a:solidFill>
              <a:latin typeface="+mj-lt"/>
              <a:ea typeface="Open Sans"/>
              <a:cs typeface="Open Sans"/>
              <a:sym typeface="Open Sans"/>
            </a:endParaRPr>
          </a:p>
        </p:txBody>
      </p:sp>
      <p:sp>
        <p:nvSpPr>
          <p:cNvPr id="151" name="Shape 151"/>
          <p:cNvSpPr txBox="1"/>
          <p:nvPr/>
        </p:nvSpPr>
        <p:spPr>
          <a:xfrm>
            <a:off x="7479800" y="335100"/>
            <a:ext cx="1334700" cy="65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Shape 152"/>
          <p:cNvSpPr txBox="1"/>
          <p:nvPr/>
        </p:nvSpPr>
        <p:spPr>
          <a:xfrm>
            <a:off x="8474400" y="4936450"/>
            <a:ext cx="34220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 sz="1000">
                <a:solidFill>
                  <a:srgbClr val="0D4A87"/>
                </a:solidFill>
              </a:rPr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19</a:t>
            </a:fld>
            <a:endParaRPr sz="1000" dirty="0">
              <a:solidFill>
                <a:srgbClr val="0D4A87"/>
              </a:solidFill>
            </a:endParaRPr>
          </a:p>
        </p:txBody>
      </p:sp>
      <p:pic>
        <p:nvPicPr>
          <p:cNvPr id="153" name="Shape 15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44969" y="563701"/>
            <a:ext cx="2654061" cy="524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/>
        </p:nvSpPr>
        <p:spPr>
          <a:xfrm>
            <a:off x="1026325" y="542550"/>
            <a:ext cx="5260175" cy="5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pl-PL" sz="3000" b="1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Mapa wpływu </a:t>
            </a:r>
            <a:r>
              <a:rPr lang="pl-PL" sz="3000" b="1" dirty="0" err="1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interesariuszy</a:t>
            </a:r>
            <a:endParaRPr lang="pl-PL" sz="3000" dirty="0">
              <a:solidFill>
                <a:srgbClr val="0D4A87"/>
              </a:solidFill>
              <a:latin typeface="+mj-lt"/>
              <a:ea typeface="Open Sans"/>
              <a:cs typeface="Open Sans"/>
              <a:sym typeface="Open Sans"/>
            </a:endParaRPr>
          </a:p>
        </p:txBody>
      </p:sp>
      <p:sp>
        <p:nvSpPr>
          <p:cNvPr id="98" name="Shape 98"/>
          <p:cNvSpPr/>
          <p:nvPr/>
        </p:nvSpPr>
        <p:spPr>
          <a:xfrm>
            <a:off x="794250" y="651425"/>
            <a:ext cx="58500" cy="438300"/>
          </a:xfrm>
          <a:prstGeom prst="rect">
            <a:avLst/>
          </a:prstGeom>
          <a:solidFill>
            <a:srgbClr val="EA881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Shape 99"/>
          <p:cNvSpPr txBox="1"/>
          <p:nvPr/>
        </p:nvSpPr>
        <p:spPr>
          <a:xfrm>
            <a:off x="7479800" y="335100"/>
            <a:ext cx="1334700" cy="65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Shape 100"/>
          <p:cNvSpPr txBox="1"/>
          <p:nvPr/>
        </p:nvSpPr>
        <p:spPr>
          <a:xfrm>
            <a:off x="8563101" y="4936450"/>
            <a:ext cx="2535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 sz="1000">
                <a:solidFill>
                  <a:srgbClr val="0D4A87"/>
                </a:solidFill>
              </a:rPr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</a:t>
            </a:fld>
            <a:endParaRPr sz="1000">
              <a:solidFill>
                <a:srgbClr val="0D4A87"/>
              </a:solidFill>
            </a:endParaRPr>
          </a:p>
        </p:txBody>
      </p:sp>
      <p:pic>
        <p:nvPicPr>
          <p:cNvPr id="101" name="Shape 10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796500" y="563701"/>
            <a:ext cx="2654061" cy="5247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Shape 102"/>
          <p:cNvSpPr txBox="1"/>
          <p:nvPr/>
        </p:nvSpPr>
        <p:spPr>
          <a:xfrm>
            <a:off x="987255" y="1725930"/>
            <a:ext cx="7288066" cy="28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>
              <a:lnSpc>
                <a:spcPct val="115000"/>
              </a:lnSpc>
              <a:buFontTx/>
              <a:buChar char="-"/>
            </a:pP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 Waszym </a:t>
            </a: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zadaniem jest przygotowanie analizy </a:t>
            </a:r>
            <a:r>
              <a:rPr lang="pl-PL" sz="1800" dirty="0" err="1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interesariuszy</a:t>
            </a: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 i ich wpływu na kluczowy cel strategiczny związku </a:t>
            </a: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sportowego</a:t>
            </a:r>
          </a:p>
          <a:p>
            <a:pPr algn="just">
              <a:lnSpc>
                <a:spcPct val="115000"/>
              </a:lnSpc>
            </a:pPr>
            <a:endParaRPr lang="pl-PL" sz="1800" dirty="0" smtClean="0">
              <a:solidFill>
                <a:srgbClr val="0D4A87"/>
              </a:solidFill>
              <a:highlight>
                <a:srgbClr val="FFFFFF"/>
              </a:highlight>
              <a:latin typeface="+mj-lt"/>
              <a:ea typeface="Open Sans" charset="0"/>
              <a:cs typeface="Open Sans" charset="0"/>
              <a:sym typeface="Open Sans"/>
            </a:endParaRPr>
          </a:p>
          <a:p>
            <a:pPr algn="just">
              <a:lnSpc>
                <a:spcPct val="115000"/>
              </a:lnSpc>
              <a:buFontTx/>
              <a:buChar char="-"/>
            </a:pP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 Praca </a:t>
            </a: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do wykonania w grupach 6-8 </a:t>
            </a: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osób</a:t>
            </a:r>
          </a:p>
          <a:p>
            <a:pPr algn="just">
              <a:lnSpc>
                <a:spcPct val="115000"/>
              </a:lnSpc>
            </a:pPr>
            <a:endParaRPr lang="pl-PL" sz="1800" dirty="0" smtClean="0">
              <a:solidFill>
                <a:srgbClr val="0D4A87"/>
              </a:solidFill>
              <a:highlight>
                <a:srgbClr val="FFFFFF"/>
              </a:highlight>
              <a:latin typeface="+mj-lt"/>
              <a:ea typeface="Open Sans" charset="0"/>
              <a:cs typeface="Open Sans" charset="0"/>
              <a:sym typeface="Open Sans"/>
            </a:endParaRPr>
          </a:p>
          <a:p>
            <a:pPr algn="just">
              <a:lnSpc>
                <a:spcPct val="115000"/>
              </a:lnSpc>
              <a:buFontTx/>
              <a:buChar char="-"/>
            </a:pP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 Na </a:t>
            </a: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stołach przygotowaliśmy niezbędne materiały: papier plakatowy, kartki </a:t>
            </a:r>
            <a:r>
              <a:rPr lang="pl-PL" sz="1800" dirty="0" err="1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post-it</a:t>
            </a: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, kolorowe flamastry i </a:t>
            </a: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cukierki</a:t>
            </a:r>
          </a:p>
          <a:p>
            <a:pPr algn="just">
              <a:lnSpc>
                <a:spcPct val="115000"/>
              </a:lnSpc>
              <a:buFontTx/>
              <a:buChar char="-"/>
            </a:pPr>
            <a:endParaRPr lang="pl-PL" sz="1800" dirty="0" smtClean="0">
              <a:solidFill>
                <a:srgbClr val="0D4A87"/>
              </a:solidFill>
              <a:highlight>
                <a:srgbClr val="FFFFFF"/>
              </a:highlight>
              <a:latin typeface="+mj-lt"/>
              <a:ea typeface="Open Sans" charset="0"/>
              <a:cs typeface="Open Sans" charset="0"/>
              <a:sym typeface="Open Sans"/>
            </a:endParaRPr>
          </a:p>
          <a:p>
            <a:pPr algn="just">
              <a:lnSpc>
                <a:spcPct val="115000"/>
              </a:lnSpc>
              <a:buFontTx/>
              <a:buChar char="-"/>
            </a:pP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 W </a:t>
            </a: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trakcie warsztatów prowadzący są do Waszej dyspozycji </a:t>
            </a:r>
          </a:p>
          <a:p>
            <a:pPr algn="just">
              <a:lnSpc>
                <a:spcPct val="115000"/>
              </a:lnSpc>
            </a:pPr>
            <a:endParaRPr lang="en-US" sz="1800" dirty="0" smtClean="0">
              <a:solidFill>
                <a:srgbClr val="0D4A87"/>
              </a:solidFill>
              <a:highlight>
                <a:srgbClr val="FFFFFF"/>
              </a:highlight>
              <a:latin typeface="+mj-lt"/>
              <a:ea typeface="Open Sans" charset="0"/>
              <a:cs typeface="Open Sans" charset="0"/>
              <a:sym typeface="Open San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/>
        </p:nvSpPr>
        <p:spPr>
          <a:xfrm>
            <a:off x="1026325" y="542550"/>
            <a:ext cx="5260175" cy="5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pl-PL" sz="3000" b="1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Refleksja przed </a:t>
            </a:r>
            <a:endParaRPr lang="pl-PL" sz="3000" b="1" dirty="0" smtClean="0">
              <a:solidFill>
                <a:srgbClr val="0D4A87"/>
              </a:solidFill>
              <a:latin typeface="+mj-lt"/>
              <a:ea typeface="Open Sans"/>
              <a:cs typeface="Open Sans"/>
              <a:sym typeface="Open Sans"/>
            </a:endParaRPr>
          </a:p>
          <a:p>
            <a:pPr lvl="0"/>
            <a:r>
              <a:rPr lang="pl-PL" sz="3000" b="1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prezentacją</a:t>
            </a:r>
            <a:endParaRPr lang="pl-PL" sz="3000" dirty="0">
              <a:solidFill>
                <a:srgbClr val="0D4A87"/>
              </a:solidFill>
              <a:latin typeface="+mj-lt"/>
              <a:ea typeface="Open Sans"/>
              <a:cs typeface="Open Sans"/>
              <a:sym typeface="Open Sans"/>
            </a:endParaRPr>
          </a:p>
        </p:txBody>
      </p:sp>
      <p:sp>
        <p:nvSpPr>
          <p:cNvPr id="98" name="Shape 98"/>
          <p:cNvSpPr/>
          <p:nvPr/>
        </p:nvSpPr>
        <p:spPr>
          <a:xfrm>
            <a:off x="794250" y="651425"/>
            <a:ext cx="58500" cy="438300"/>
          </a:xfrm>
          <a:prstGeom prst="rect">
            <a:avLst/>
          </a:prstGeom>
          <a:solidFill>
            <a:srgbClr val="EA881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Shape 99"/>
          <p:cNvSpPr txBox="1"/>
          <p:nvPr/>
        </p:nvSpPr>
        <p:spPr>
          <a:xfrm>
            <a:off x="7479800" y="335100"/>
            <a:ext cx="1334700" cy="65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Shape 100"/>
          <p:cNvSpPr txBox="1"/>
          <p:nvPr/>
        </p:nvSpPr>
        <p:spPr>
          <a:xfrm>
            <a:off x="8563101" y="4936450"/>
            <a:ext cx="2535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 sz="1000">
                <a:solidFill>
                  <a:srgbClr val="0D4A87"/>
                </a:solidFill>
              </a:rPr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20</a:t>
            </a:fld>
            <a:endParaRPr sz="1000">
              <a:solidFill>
                <a:srgbClr val="0D4A87"/>
              </a:solidFill>
            </a:endParaRPr>
          </a:p>
        </p:txBody>
      </p:sp>
      <p:pic>
        <p:nvPicPr>
          <p:cNvPr id="101" name="Shape 10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796500" y="563701"/>
            <a:ext cx="2654061" cy="5247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Shape 102"/>
          <p:cNvSpPr txBox="1"/>
          <p:nvPr/>
        </p:nvSpPr>
        <p:spPr>
          <a:xfrm>
            <a:off x="987255" y="1748790"/>
            <a:ext cx="7105185" cy="28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>
              <a:lnSpc>
                <a:spcPct val="115000"/>
              </a:lnSpc>
            </a:pP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- Co </a:t>
            </a: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możemy zrobić, żeby zwiększyć prawdopodobieństwo sukcesu w kluczowym projekcie?</a:t>
            </a:r>
          </a:p>
          <a:p>
            <a:pPr algn="just">
              <a:lnSpc>
                <a:spcPct val="115000"/>
              </a:lnSpc>
            </a:pP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- Wpływ </a:t>
            </a: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na rozkład i siłę relacji? </a:t>
            </a:r>
          </a:p>
          <a:p>
            <a:pPr algn="just">
              <a:lnSpc>
                <a:spcPct val="115000"/>
              </a:lnSpc>
            </a:pP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- Budowa </a:t>
            </a: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koalicji? </a:t>
            </a:r>
          </a:p>
          <a:p>
            <a:pPr algn="just">
              <a:lnSpc>
                <a:spcPct val="115000"/>
              </a:lnSpc>
            </a:pP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- Dezintegracja</a:t>
            </a: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?</a:t>
            </a:r>
          </a:p>
          <a:p>
            <a:pPr algn="just">
              <a:lnSpc>
                <a:spcPct val="115000"/>
              </a:lnSpc>
            </a:pP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- Dołączenie </a:t>
            </a: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nowych podmiotów?</a:t>
            </a:r>
          </a:p>
          <a:p>
            <a:pPr algn="just">
              <a:lnSpc>
                <a:spcPct val="115000"/>
              </a:lnSpc>
            </a:pP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- Zmiana </a:t>
            </a: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problemu?</a:t>
            </a:r>
          </a:p>
          <a:p>
            <a:pPr algn="just">
              <a:lnSpc>
                <a:spcPct val="115000"/>
              </a:lnSpc>
            </a:pP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- Jak </a:t>
            </a: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można wykorzystać te metodę w tworzeniu strategii związku?</a:t>
            </a:r>
          </a:p>
          <a:p>
            <a:pPr algn="just">
              <a:lnSpc>
                <a:spcPct val="115000"/>
              </a:lnSpc>
            </a:pPr>
            <a:endParaRPr lang="en-US" sz="1800" dirty="0" smtClean="0">
              <a:solidFill>
                <a:srgbClr val="0D4A87"/>
              </a:solidFill>
              <a:highlight>
                <a:srgbClr val="FFFFFF"/>
              </a:highlight>
              <a:latin typeface="+mj-lt"/>
              <a:ea typeface="Open Sans" charset="0"/>
              <a:cs typeface="Open Sans" charset="0"/>
              <a:sym typeface="Open San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/>
          <p:nvPr/>
        </p:nvSpPr>
        <p:spPr>
          <a:xfrm>
            <a:off x="1937850" y="1698965"/>
            <a:ext cx="5240190" cy="5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pl" sz="3000" b="1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Dziękuję za udział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pl" sz="3000" b="1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w warsztatach</a:t>
            </a:r>
            <a:endParaRPr sz="3000" dirty="0">
              <a:solidFill>
                <a:srgbClr val="0D4A87"/>
              </a:solidFill>
              <a:latin typeface="+mj-lt"/>
              <a:ea typeface="Open Sans"/>
              <a:cs typeface="Open Sans"/>
              <a:sym typeface="Open Sans"/>
            </a:endParaRPr>
          </a:p>
        </p:txBody>
      </p:sp>
      <p:sp>
        <p:nvSpPr>
          <p:cNvPr id="150" name="Shape 150"/>
          <p:cNvSpPr txBox="1"/>
          <p:nvPr/>
        </p:nvSpPr>
        <p:spPr>
          <a:xfrm>
            <a:off x="1766400" y="3391165"/>
            <a:ext cx="5611200" cy="12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pl-PL" b="1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Dr </a:t>
            </a:r>
            <a:r>
              <a:rPr lang="fr-FR" b="1" dirty="0" err="1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Michał</a:t>
            </a:r>
            <a:r>
              <a:rPr lang="fr-FR" b="1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 </a:t>
            </a:r>
            <a:r>
              <a:rPr lang="fr-FR" b="1" dirty="0" err="1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Zdziarski</a:t>
            </a:r>
            <a:endParaRPr lang="pl-PL" b="1" dirty="0" smtClean="0">
              <a:solidFill>
                <a:srgbClr val="0D4A87"/>
              </a:solidFill>
              <a:latin typeface="+mj-lt"/>
              <a:ea typeface="Open Sans"/>
              <a:cs typeface="Open Sans"/>
              <a:sym typeface="Open Sans"/>
            </a:endParaRPr>
          </a:p>
          <a:p>
            <a:pPr algn="ctr"/>
            <a:endParaRPr lang="pl-PL" b="1" dirty="0" smtClean="0">
              <a:solidFill>
                <a:srgbClr val="0D4A87"/>
              </a:solidFill>
              <a:latin typeface="+mj-lt"/>
              <a:ea typeface="Open Sans"/>
              <a:cs typeface="Open Sans"/>
              <a:sym typeface="Open Sans"/>
            </a:endParaRPr>
          </a:p>
          <a:p>
            <a:pPr algn="ctr"/>
            <a:r>
              <a:rPr lang="pl-PL" b="1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Wydział </a:t>
            </a:r>
            <a:r>
              <a:rPr lang="pl-PL" b="1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Zarządzania </a:t>
            </a:r>
          </a:p>
          <a:p>
            <a:pPr algn="ctr"/>
            <a:r>
              <a:rPr lang="pl-PL" b="1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Uniwersytet Warszawski</a:t>
            </a:r>
          </a:p>
          <a:p>
            <a:pPr algn="ctr"/>
            <a:endParaRPr lang="pl-PL" b="1" dirty="0" smtClean="0">
              <a:solidFill>
                <a:srgbClr val="0D4A87"/>
              </a:solidFill>
              <a:latin typeface="+mj-lt"/>
              <a:ea typeface="Open Sans"/>
              <a:cs typeface="Open Sans"/>
              <a:sym typeface="Open Sans"/>
            </a:endParaRPr>
          </a:p>
          <a:p>
            <a:pPr algn="ctr"/>
            <a:endParaRPr lang="fr-FR" b="1" dirty="0" smtClean="0">
              <a:solidFill>
                <a:srgbClr val="0D4A87"/>
              </a:solidFill>
              <a:latin typeface="+mj-lt"/>
              <a:ea typeface="Open Sans"/>
              <a:cs typeface="Open Sans"/>
              <a:sym typeface="Open Sans"/>
            </a:endParaRPr>
          </a:p>
          <a:p>
            <a:pPr algn="ctr"/>
            <a:r>
              <a:rPr lang="fr-FR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m.zdziarski@uw.edu.pl</a:t>
            </a:r>
          </a:p>
          <a:p>
            <a:pPr algn="ctr"/>
            <a:r>
              <a:rPr lang="fr-FR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tel. +</a:t>
            </a:r>
            <a:r>
              <a:rPr lang="fr-FR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48</a:t>
            </a:r>
            <a:r>
              <a:rPr lang="pl-PL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 </a:t>
            </a:r>
            <a:r>
              <a:rPr lang="fr-FR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505</a:t>
            </a:r>
            <a:r>
              <a:rPr lang="pl-PL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 </a:t>
            </a:r>
            <a:r>
              <a:rPr lang="fr-FR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176</a:t>
            </a:r>
            <a:r>
              <a:rPr lang="pl-PL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 </a:t>
            </a:r>
            <a:r>
              <a:rPr lang="fr-FR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174</a:t>
            </a:r>
            <a:endParaRPr lang="fr-FR" dirty="0" smtClean="0">
              <a:solidFill>
                <a:srgbClr val="0D4A87"/>
              </a:solidFill>
              <a:latin typeface="+mj-lt"/>
              <a:ea typeface="Open Sans"/>
              <a:cs typeface="Open Sans"/>
              <a:sym typeface="Open Sans"/>
            </a:endParaRPr>
          </a:p>
        </p:txBody>
      </p:sp>
      <p:sp>
        <p:nvSpPr>
          <p:cNvPr id="151" name="Shape 151"/>
          <p:cNvSpPr txBox="1"/>
          <p:nvPr/>
        </p:nvSpPr>
        <p:spPr>
          <a:xfrm>
            <a:off x="7479800" y="335100"/>
            <a:ext cx="1334700" cy="65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Shape 152"/>
          <p:cNvSpPr txBox="1"/>
          <p:nvPr/>
        </p:nvSpPr>
        <p:spPr>
          <a:xfrm>
            <a:off x="8474400" y="4936450"/>
            <a:ext cx="34220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 sz="1000">
                <a:solidFill>
                  <a:srgbClr val="0D4A87"/>
                </a:solidFill>
              </a:rPr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21</a:t>
            </a:fld>
            <a:endParaRPr sz="1000" dirty="0">
              <a:solidFill>
                <a:srgbClr val="0D4A87"/>
              </a:solidFill>
            </a:endParaRPr>
          </a:p>
        </p:txBody>
      </p:sp>
      <p:pic>
        <p:nvPicPr>
          <p:cNvPr id="153" name="Shape 15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44969" y="563701"/>
            <a:ext cx="2654061" cy="524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/>
        </p:nvSpPr>
        <p:spPr>
          <a:xfrm>
            <a:off x="1026325" y="542550"/>
            <a:ext cx="5260175" cy="5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pl-PL" sz="3000" b="1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Mapa wpływu </a:t>
            </a:r>
            <a:r>
              <a:rPr lang="pl-PL" sz="3000" b="1" dirty="0" err="1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interesariuszy</a:t>
            </a:r>
            <a:endParaRPr lang="pl-PL" sz="3000" dirty="0">
              <a:solidFill>
                <a:srgbClr val="0D4A87"/>
              </a:solidFill>
              <a:latin typeface="+mj-lt"/>
              <a:ea typeface="Open Sans"/>
              <a:cs typeface="Open Sans"/>
              <a:sym typeface="Open Sans"/>
            </a:endParaRPr>
          </a:p>
        </p:txBody>
      </p:sp>
      <p:sp>
        <p:nvSpPr>
          <p:cNvPr id="98" name="Shape 98"/>
          <p:cNvSpPr/>
          <p:nvPr/>
        </p:nvSpPr>
        <p:spPr>
          <a:xfrm>
            <a:off x="794250" y="651425"/>
            <a:ext cx="58500" cy="438300"/>
          </a:xfrm>
          <a:prstGeom prst="rect">
            <a:avLst/>
          </a:prstGeom>
          <a:solidFill>
            <a:srgbClr val="EA881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Shape 99"/>
          <p:cNvSpPr txBox="1"/>
          <p:nvPr/>
        </p:nvSpPr>
        <p:spPr>
          <a:xfrm>
            <a:off x="7479800" y="335100"/>
            <a:ext cx="1334700" cy="65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Shape 100"/>
          <p:cNvSpPr txBox="1"/>
          <p:nvPr/>
        </p:nvSpPr>
        <p:spPr>
          <a:xfrm>
            <a:off x="8563101" y="4936450"/>
            <a:ext cx="2535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 sz="1000">
                <a:solidFill>
                  <a:srgbClr val="0D4A87"/>
                </a:solidFill>
              </a:rPr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3</a:t>
            </a:fld>
            <a:endParaRPr sz="1000">
              <a:solidFill>
                <a:srgbClr val="0D4A87"/>
              </a:solidFill>
            </a:endParaRPr>
          </a:p>
        </p:txBody>
      </p:sp>
      <p:pic>
        <p:nvPicPr>
          <p:cNvPr id="101" name="Shape 10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796500" y="563701"/>
            <a:ext cx="2654061" cy="5247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Shape 102"/>
          <p:cNvSpPr txBox="1"/>
          <p:nvPr/>
        </p:nvSpPr>
        <p:spPr>
          <a:xfrm>
            <a:off x="987255" y="1805940"/>
            <a:ext cx="7105185" cy="28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>
              <a:lnSpc>
                <a:spcPct val="115000"/>
              </a:lnSpc>
            </a:pP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- Analiza </a:t>
            </a: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sieci relacji między </a:t>
            </a:r>
            <a:r>
              <a:rPr lang="pl-PL" sz="1800" dirty="0" err="1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interesariuszami</a:t>
            </a: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 na podstawie </a:t>
            </a: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wywiadu pomaga </a:t>
            </a: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zrozumieć, przeanalizować, </a:t>
            </a:r>
            <a:r>
              <a:rPr lang="pl-PL" sz="1800" dirty="0" err="1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zwizualizować</a:t>
            </a: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, przedyskutować i zaprojektować działania, które mają prowadzić do osiągania kluczowych wyników wymagających współdziałania wielu aktorów i </a:t>
            </a: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organizacji. </a:t>
            </a:r>
            <a:endParaRPr lang="pl-PL" sz="1800" dirty="0" smtClean="0">
              <a:solidFill>
                <a:srgbClr val="0D4A87"/>
              </a:solidFill>
              <a:highlight>
                <a:srgbClr val="FFFFFF"/>
              </a:highlight>
              <a:latin typeface="+mj-lt"/>
              <a:ea typeface="Open Sans" charset="0"/>
              <a:cs typeface="Open Sans" charset="0"/>
              <a:sym typeface="Open Sans"/>
            </a:endParaRPr>
          </a:p>
          <a:p>
            <a:pPr algn="just">
              <a:lnSpc>
                <a:spcPct val="115000"/>
              </a:lnSpc>
            </a:pPr>
            <a:endParaRPr lang="pl-PL" sz="1800" dirty="0" smtClean="0">
              <a:solidFill>
                <a:srgbClr val="0D4A87"/>
              </a:solidFill>
              <a:highlight>
                <a:srgbClr val="FFFFFF"/>
              </a:highlight>
              <a:latin typeface="+mj-lt"/>
              <a:ea typeface="Open Sans" charset="0"/>
              <a:cs typeface="Open Sans" charset="0"/>
              <a:sym typeface="Open Sans"/>
            </a:endParaRPr>
          </a:p>
          <a:p>
            <a:pPr algn="just">
              <a:lnSpc>
                <a:spcPct val="115000"/>
              </a:lnSpc>
            </a:pP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- Warsztat </a:t>
            </a: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jest wzorowany na narzędziu Net-map opracowanym przez Ewę </a:t>
            </a:r>
            <a:r>
              <a:rPr lang="pl-PL" sz="1800" dirty="0" err="1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Schiffer</a:t>
            </a:r>
            <a:endParaRPr lang="pl-PL" sz="1800" dirty="0" smtClean="0">
              <a:solidFill>
                <a:srgbClr val="0D4A87"/>
              </a:solidFill>
              <a:highlight>
                <a:srgbClr val="FFFFFF"/>
              </a:highlight>
              <a:latin typeface="+mj-lt"/>
              <a:ea typeface="Open Sans" charset="0"/>
              <a:cs typeface="Open Sans" charset="0"/>
              <a:sym typeface="Open Sans"/>
            </a:endParaRPr>
          </a:p>
          <a:p>
            <a:pPr algn="just">
              <a:lnSpc>
                <a:spcPct val="115000"/>
              </a:lnSpc>
            </a:pPr>
            <a:endParaRPr lang="en-US" sz="1800" dirty="0" smtClean="0">
              <a:solidFill>
                <a:srgbClr val="0D4A87"/>
              </a:solidFill>
              <a:highlight>
                <a:srgbClr val="FFFFFF"/>
              </a:highlight>
              <a:latin typeface="+mj-lt"/>
              <a:ea typeface="Open Sans" charset="0"/>
              <a:cs typeface="Open Sans" charset="0"/>
              <a:sym typeface="Open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/>
        </p:nvSpPr>
        <p:spPr>
          <a:xfrm>
            <a:off x="1026325" y="542550"/>
            <a:ext cx="5260175" cy="5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pl-PL" sz="3000" b="1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Warsztat</a:t>
            </a:r>
            <a:endParaRPr lang="pl-PL" sz="3000" dirty="0">
              <a:solidFill>
                <a:srgbClr val="0D4A87"/>
              </a:solidFill>
              <a:latin typeface="+mj-lt"/>
              <a:ea typeface="Open Sans"/>
              <a:cs typeface="Open Sans"/>
              <a:sym typeface="Open Sans"/>
            </a:endParaRPr>
          </a:p>
        </p:txBody>
      </p:sp>
      <p:sp>
        <p:nvSpPr>
          <p:cNvPr id="98" name="Shape 98"/>
          <p:cNvSpPr/>
          <p:nvPr/>
        </p:nvSpPr>
        <p:spPr>
          <a:xfrm>
            <a:off x="794250" y="651425"/>
            <a:ext cx="58500" cy="438300"/>
          </a:xfrm>
          <a:prstGeom prst="rect">
            <a:avLst/>
          </a:prstGeom>
          <a:solidFill>
            <a:srgbClr val="EA881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Shape 99"/>
          <p:cNvSpPr txBox="1"/>
          <p:nvPr/>
        </p:nvSpPr>
        <p:spPr>
          <a:xfrm>
            <a:off x="7479800" y="335100"/>
            <a:ext cx="1334700" cy="65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Shape 100"/>
          <p:cNvSpPr txBox="1"/>
          <p:nvPr/>
        </p:nvSpPr>
        <p:spPr>
          <a:xfrm>
            <a:off x="8563101" y="4936450"/>
            <a:ext cx="2535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 sz="1000">
                <a:solidFill>
                  <a:srgbClr val="0D4A87"/>
                </a:solidFill>
              </a:rPr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4</a:t>
            </a:fld>
            <a:endParaRPr sz="1000">
              <a:solidFill>
                <a:srgbClr val="0D4A87"/>
              </a:solidFill>
            </a:endParaRPr>
          </a:p>
        </p:txBody>
      </p:sp>
      <p:pic>
        <p:nvPicPr>
          <p:cNvPr id="101" name="Shape 10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796500" y="563701"/>
            <a:ext cx="2654061" cy="5247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Shape 102"/>
          <p:cNvSpPr txBox="1"/>
          <p:nvPr/>
        </p:nvSpPr>
        <p:spPr>
          <a:xfrm>
            <a:off x="987255" y="1497330"/>
            <a:ext cx="7105185" cy="28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>
              <a:lnSpc>
                <a:spcPct val="115000"/>
              </a:lnSpc>
            </a:pP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W każdej grupie wybierzcie kogoś, kto zgodzi się przedstawić kontekst strategiczny analizy </a:t>
            </a:r>
            <a:r>
              <a:rPr lang="pl-PL" sz="1800" dirty="0" err="1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interesariuszy</a:t>
            </a: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 – ważny cel do osiągnięcia którego potrzebna jest mobilizacja sieci </a:t>
            </a:r>
            <a:r>
              <a:rPr lang="pl-PL" sz="1800" dirty="0" err="1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interesariuszy</a:t>
            </a: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: osób i organizacji mających wpływ na związek sportowy lub takich, na które wpływa działanie związku</a:t>
            </a: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.</a:t>
            </a:r>
          </a:p>
          <a:p>
            <a:pPr algn="just">
              <a:lnSpc>
                <a:spcPct val="115000"/>
              </a:lnSpc>
            </a:pPr>
            <a:endParaRPr lang="pl-PL" sz="1800" dirty="0" smtClean="0">
              <a:solidFill>
                <a:srgbClr val="0D4A87"/>
              </a:solidFill>
              <a:highlight>
                <a:srgbClr val="FFFFFF"/>
              </a:highlight>
              <a:latin typeface="+mj-lt"/>
              <a:ea typeface="Open Sans" charset="0"/>
              <a:cs typeface="Open Sans" charset="0"/>
              <a:sym typeface="Open Sans"/>
            </a:endParaRPr>
          </a:p>
          <a:p>
            <a:pPr algn="just">
              <a:lnSpc>
                <a:spcPct val="115000"/>
              </a:lnSpc>
            </a:pPr>
            <a:r>
              <a:rPr lang="pl-PL" sz="1800" b="1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Celem warsztatu </a:t>
            </a:r>
            <a:r>
              <a:rPr lang="pl-PL" sz="1800" b="1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jest:</a:t>
            </a:r>
            <a:endParaRPr lang="pl-PL" sz="1800" b="1" dirty="0" smtClean="0">
              <a:solidFill>
                <a:srgbClr val="0D4A87"/>
              </a:solidFill>
              <a:highlight>
                <a:srgbClr val="FFFFFF"/>
              </a:highlight>
              <a:latin typeface="+mj-lt"/>
              <a:ea typeface="Open Sans" charset="0"/>
              <a:cs typeface="Open Sans" charset="0"/>
              <a:sym typeface="Open Sans"/>
            </a:endParaRPr>
          </a:p>
          <a:p>
            <a:pPr algn="just">
              <a:lnSpc>
                <a:spcPct val="115000"/>
              </a:lnSpc>
            </a:pP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- Identyfikacja </a:t>
            </a: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kluczowych </a:t>
            </a:r>
            <a:r>
              <a:rPr lang="pl-PL" sz="1800" dirty="0" err="1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interesariuszy</a:t>
            </a: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,</a:t>
            </a:r>
          </a:p>
          <a:p>
            <a:pPr algn="just">
              <a:lnSpc>
                <a:spcPct val="115000"/>
              </a:lnSpc>
            </a:pP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- Zrozumienie </a:t>
            </a: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powiązań między nimi,</a:t>
            </a:r>
          </a:p>
          <a:p>
            <a:pPr algn="just">
              <a:lnSpc>
                <a:spcPct val="115000"/>
              </a:lnSpc>
            </a:pP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- Określenie </a:t>
            </a: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siły ich wpływu</a:t>
            </a:r>
          </a:p>
          <a:p>
            <a:pPr algn="just">
              <a:lnSpc>
                <a:spcPct val="115000"/>
              </a:lnSpc>
            </a:pP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- Identyfikacja </a:t>
            </a: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ich kluczowych celów</a:t>
            </a:r>
          </a:p>
          <a:p>
            <a:pPr algn="just">
              <a:lnSpc>
                <a:spcPct val="115000"/>
              </a:lnSpc>
            </a:pPr>
            <a:endParaRPr lang="en-US" sz="1800" dirty="0" smtClean="0">
              <a:solidFill>
                <a:srgbClr val="0D4A87"/>
              </a:solidFill>
              <a:highlight>
                <a:srgbClr val="FFFFFF"/>
              </a:highlight>
              <a:latin typeface="+mj-lt"/>
              <a:ea typeface="Open Sans" charset="0"/>
              <a:cs typeface="Open Sans" charset="0"/>
              <a:sym typeface="Open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/>
        </p:nvSpPr>
        <p:spPr>
          <a:xfrm>
            <a:off x="1026325" y="542550"/>
            <a:ext cx="5260175" cy="5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pl-PL" sz="3000" b="1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Ważne pytania</a:t>
            </a:r>
            <a:endParaRPr lang="pl-PL" sz="3000" dirty="0">
              <a:solidFill>
                <a:srgbClr val="0D4A87"/>
              </a:solidFill>
              <a:latin typeface="+mj-lt"/>
              <a:ea typeface="Open Sans"/>
              <a:cs typeface="Open Sans"/>
              <a:sym typeface="Open Sans"/>
            </a:endParaRPr>
          </a:p>
        </p:txBody>
      </p:sp>
      <p:sp>
        <p:nvSpPr>
          <p:cNvPr id="98" name="Shape 98"/>
          <p:cNvSpPr/>
          <p:nvPr/>
        </p:nvSpPr>
        <p:spPr>
          <a:xfrm>
            <a:off x="794250" y="651425"/>
            <a:ext cx="58500" cy="438300"/>
          </a:xfrm>
          <a:prstGeom prst="rect">
            <a:avLst/>
          </a:prstGeom>
          <a:solidFill>
            <a:srgbClr val="EA881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Shape 99"/>
          <p:cNvSpPr txBox="1"/>
          <p:nvPr/>
        </p:nvSpPr>
        <p:spPr>
          <a:xfrm>
            <a:off x="7479800" y="335100"/>
            <a:ext cx="1334700" cy="65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Shape 100"/>
          <p:cNvSpPr txBox="1"/>
          <p:nvPr/>
        </p:nvSpPr>
        <p:spPr>
          <a:xfrm>
            <a:off x="8563101" y="4936450"/>
            <a:ext cx="2535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 sz="1000">
                <a:solidFill>
                  <a:srgbClr val="0D4A87"/>
                </a:solidFill>
              </a:rPr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5</a:t>
            </a:fld>
            <a:endParaRPr sz="1000">
              <a:solidFill>
                <a:srgbClr val="0D4A87"/>
              </a:solidFill>
            </a:endParaRPr>
          </a:p>
        </p:txBody>
      </p:sp>
      <p:pic>
        <p:nvPicPr>
          <p:cNvPr id="101" name="Shape 10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796500" y="563701"/>
            <a:ext cx="2654061" cy="5247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Shape 102"/>
          <p:cNvSpPr txBox="1"/>
          <p:nvPr/>
        </p:nvSpPr>
        <p:spPr>
          <a:xfrm>
            <a:off x="987255" y="1531620"/>
            <a:ext cx="7105185" cy="28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>
              <a:lnSpc>
                <a:spcPct val="115000"/>
              </a:lnSpc>
              <a:buFontTx/>
              <a:buChar char="-"/>
            </a:pP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 Czy </a:t>
            </a: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powinniście wzmocnić relacje z kluczowymi </a:t>
            </a:r>
            <a:r>
              <a:rPr lang="pl-PL" sz="1800" dirty="0" err="1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interesariuszami</a:t>
            </a: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 wspierającymi osiągnięcie celów strategicznych (wysoki wpływ, zbliżone cele)? </a:t>
            </a:r>
            <a:endParaRPr lang="pl-PL" sz="1800" dirty="0" smtClean="0">
              <a:solidFill>
                <a:srgbClr val="0D4A87"/>
              </a:solidFill>
              <a:highlight>
                <a:srgbClr val="FFFFFF"/>
              </a:highlight>
              <a:latin typeface="+mj-lt"/>
              <a:ea typeface="Open Sans" charset="0"/>
              <a:cs typeface="Open Sans" charset="0"/>
              <a:sym typeface="Open Sans"/>
            </a:endParaRPr>
          </a:p>
          <a:p>
            <a:pPr algn="just">
              <a:lnSpc>
                <a:spcPct val="115000"/>
              </a:lnSpc>
            </a:pPr>
            <a:endParaRPr lang="pl-PL" sz="1800" dirty="0" smtClean="0">
              <a:solidFill>
                <a:srgbClr val="0D4A87"/>
              </a:solidFill>
              <a:highlight>
                <a:srgbClr val="FFFFFF"/>
              </a:highlight>
              <a:latin typeface="+mj-lt"/>
              <a:ea typeface="Open Sans" charset="0"/>
              <a:cs typeface="Open Sans" charset="0"/>
              <a:sym typeface="Open Sans"/>
            </a:endParaRPr>
          </a:p>
          <a:p>
            <a:pPr algn="just">
              <a:lnSpc>
                <a:spcPct val="115000"/>
              </a:lnSpc>
              <a:buFontTx/>
              <a:buChar char="-"/>
            </a:pP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 Czy </a:t>
            </a: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musicie uważać na wpływowych </a:t>
            </a:r>
            <a:r>
              <a:rPr lang="pl-PL" sz="1800" dirty="0" err="1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interesariuszy</a:t>
            </a: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 mających odmienne cele</a:t>
            </a: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?</a:t>
            </a:r>
          </a:p>
          <a:p>
            <a:pPr algn="just">
              <a:lnSpc>
                <a:spcPct val="115000"/>
              </a:lnSpc>
            </a:pP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 </a:t>
            </a:r>
            <a:endParaRPr lang="pl-PL" sz="1800" dirty="0" smtClean="0">
              <a:solidFill>
                <a:srgbClr val="0D4A87"/>
              </a:solidFill>
              <a:highlight>
                <a:srgbClr val="FFFFFF"/>
              </a:highlight>
              <a:latin typeface="+mj-lt"/>
              <a:ea typeface="Open Sans" charset="0"/>
              <a:cs typeface="Open Sans" charset="0"/>
              <a:sym typeface="Open Sans"/>
            </a:endParaRPr>
          </a:p>
          <a:p>
            <a:pPr algn="just">
              <a:lnSpc>
                <a:spcPct val="115000"/>
              </a:lnSpc>
            </a:pP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- Czy </a:t>
            </a: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intensyfikacja powiązań między podgrupą </a:t>
            </a:r>
            <a:r>
              <a:rPr lang="pl-PL" sz="1800" dirty="0" err="1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interesariuszy</a:t>
            </a: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 może wyłonić lidera?</a:t>
            </a:r>
          </a:p>
          <a:p>
            <a:pPr algn="just">
              <a:lnSpc>
                <a:spcPct val="115000"/>
              </a:lnSpc>
            </a:pPr>
            <a:endParaRPr lang="en-US" sz="1800" dirty="0" smtClean="0">
              <a:solidFill>
                <a:srgbClr val="0D4A87"/>
              </a:solidFill>
              <a:highlight>
                <a:srgbClr val="FFFFFF"/>
              </a:highlight>
              <a:latin typeface="+mj-lt"/>
              <a:ea typeface="Open Sans" charset="0"/>
              <a:cs typeface="Open Sans" charset="0"/>
              <a:sym typeface="Open San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/>
        </p:nvSpPr>
        <p:spPr>
          <a:xfrm>
            <a:off x="1026325" y="542550"/>
            <a:ext cx="5260175" cy="5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pl-PL" sz="3000" b="1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Konstruowanie mapy wpływu</a:t>
            </a:r>
            <a:endParaRPr lang="pl-PL" sz="3000" dirty="0">
              <a:solidFill>
                <a:srgbClr val="0D4A87"/>
              </a:solidFill>
              <a:latin typeface="+mj-lt"/>
              <a:ea typeface="Open Sans"/>
              <a:cs typeface="Open Sans"/>
              <a:sym typeface="Open Sans"/>
            </a:endParaRPr>
          </a:p>
        </p:txBody>
      </p:sp>
      <p:sp>
        <p:nvSpPr>
          <p:cNvPr id="98" name="Shape 98"/>
          <p:cNvSpPr/>
          <p:nvPr/>
        </p:nvSpPr>
        <p:spPr>
          <a:xfrm>
            <a:off x="794250" y="651425"/>
            <a:ext cx="58500" cy="438300"/>
          </a:xfrm>
          <a:prstGeom prst="rect">
            <a:avLst/>
          </a:prstGeom>
          <a:solidFill>
            <a:srgbClr val="EA881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Shape 99"/>
          <p:cNvSpPr txBox="1"/>
          <p:nvPr/>
        </p:nvSpPr>
        <p:spPr>
          <a:xfrm>
            <a:off x="7479800" y="335100"/>
            <a:ext cx="1334700" cy="65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Shape 100"/>
          <p:cNvSpPr txBox="1"/>
          <p:nvPr/>
        </p:nvSpPr>
        <p:spPr>
          <a:xfrm>
            <a:off x="8563101" y="4936450"/>
            <a:ext cx="2535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 sz="1000">
                <a:solidFill>
                  <a:srgbClr val="0D4A87"/>
                </a:solidFill>
              </a:rPr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6</a:t>
            </a:fld>
            <a:endParaRPr sz="1000">
              <a:solidFill>
                <a:srgbClr val="0D4A87"/>
              </a:solidFill>
            </a:endParaRPr>
          </a:p>
        </p:txBody>
      </p:sp>
      <p:pic>
        <p:nvPicPr>
          <p:cNvPr id="101" name="Shape 10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796500" y="563701"/>
            <a:ext cx="2654061" cy="5247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Shape 102"/>
          <p:cNvSpPr txBox="1"/>
          <p:nvPr/>
        </p:nvSpPr>
        <p:spPr>
          <a:xfrm>
            <a:off x="987255" y="1748790"/>
            <a:ext cx="7105185" cy="28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>
              <a:lnSpc>
                <a:spcPct val="115000"/>
              </a:lnSpc>
            </a:pPr>
            <a:r>
              <a:rPr lang="pl-PL" sz="1800" b="1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- Krok 1</a:t>
            </a: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:</a:t>
            </a:r>
            <a:r>
              <a:rPr lang="pl-PL" sz="1800" b="1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 </a:t>
            </a: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wybranie związku i projektu</a:t>
            </a:r>
          </a:p>
          <a:p>
            <a:pPr algn="just">
              <a:lnSpc>
                <a:spcPct val="115000"/>
              </a:lnSpc>
            </a:pPr>
            <a:r>
              <a:rPr lang="pl-PL" sz="1800" b="1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- Krok 2</a:t>
            </a: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:</a:t>
            </a:r>
            <a:r>
              <a:rPr lang="pl-PL" sz="1800" b="1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 </a:t>
            </a: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zdefiniowania pytania i relacji</a:t>
            </a:r>
          </a:p>
          <a:p>
            <a:pPr algn="just">
              <a:lnSpc>
                <a:spcPct val="115000"/>
              </a:lnSpc>
            </a:pPr>
            <a:r>
              <a:rPr lang="pl-PL" sz="1800" b="1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- Krok 3</a:t>
            </a: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:</a:t>
            </a:r>
            <a:r>
              <a:rPr lang="pl-PL" sz="1800" b="1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 </a:t>
            </a: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identyfikacji </a:t>
            </a:r>
            <a:r>
              <a:rPr lang="pl-PL" sz="1800" dirty="0" err="1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interesariuszy</a:t>
            </a:r>
            <a:endParaRPr lang="pl-PL" sz="1800" dirty="0" smtClean="0">
              <a:solidFill>
                <a:srgbClr val="0D4A87"/>
              </a:solidFill>
              <a:highlight>
                <a:srgbClr val="FFFFFF"/>
              </a:highlight>
              <a:latin typeface="+mj-lt"/>
              <a:ea typeface="Open Sans" charset="0"/>
              <a:cs typeface="Open Sans" charset="0"/>
              <a:sym typeface="Open Sans"/>
            </a:endParaRPr>
          </a:p>
          <a:p>
            <a:pPr algn="just">
              <a:lnSpc>
                <a:spcPct val="115000"/>
              </a:lnSpc>
            </a:pPr>
            <a:r>
              <a:rPr lang="pl-PL" sz="1800" b="1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- Krok 4</a:t>
            </a: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:</a:t>
            </a:r>
            <a:r>
              <a:rPr lang="pl-PL" sz="1800" b="1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 </a:t>
            </a: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narysowanie powiązań </a:t>
            </a:r>
          </a:p>
          <a:p>
            <a:pPr algn="just">
              <a:lnSpc>
                <a:spcPct val="115000"/>
              </a:lnSpc>
            </a:pPr>
            <a:r>
              <a:rPr lang="pl-PL" sz="1800" b="1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- Krok 5</a:t>
            </a: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:</a:t>
            </a:r>
            <a:r>
              <a:rPr lang="pl-PL" sz="1800" b="1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 </a:t>
            </a: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identyfikacja celów </a:t>
            </a:r>
          </a:p>
          <a:p>
            <a:pPr algn="just">
              <a:lnSpc>
                <a:spcPct val="115000"/>
              </a:lnSpc>
            </a:pPr>
            <a:r>
              <a:rPr lang="pl-PL" sz="1800" b="1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- Krok 6</a:t>
            </a: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:</a:t>
            </a:r>
            <a:r>
              <a:rPr lang="pl-PL" sz="1800" b="1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 </a:t>
            </a: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konstrukcja wież wpływu</a:t>
            </a:r>
          </a:p>
          <a:p>
            <a:pPr algn="just">
              <a:lnSpc>
                <a:spcPct val="115000"/>
              </a:lnSpc>
            </a:pPr>
            <a:endParaRPr lang="pl-PL" sz="1800" dirty="0" smtClean="0">
              <a:solidFill>
                <a:srgbClr val="0D4A87"/>
              </a:solidFill>
              <a:highlight>
                <a:srgbClr val="FFFFFF"/>
              </a:highlight>
              <a:latin typeface="+mj-lt"/>
              <a:ea typeface="Open Sans" charset="0"/>
              <a:cs typeface="Open Sans" charset="0"/>
              <a:sym typeface="Open Sans"/>
            </a:endParaRPr>
          </a:p>
          <a:p>
            <a:pPr algn="just">
              <a:lnSpc>
                <a:spcPct val="115000"/>
              </a:lnSpc>
            </a:pP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Po przerwie – prezentacje i dyskusja</a:t>
            </a:r>
            <a:endParaRPr lang="en-US" sz="1800" dirty="0" smtClean="0">
              <a:solidFill>
                <a:srgbClr val="0D4A87"/>
              </a:solidFill>
              <a:highlight>
                <a:srgbClr val="FFFFFF"/>
              </a:highlight>
              <a:latin typeface="+mj-lt"/>
              <a:ea typeface="Open Sans" charset="0"/>
              <a:cs typeface="Open Sans" charset="0"/>
              <a:sym typeface="Open San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/>
        </p:nvSpPr>
        <p:spPr>
          <a:xfrm>
            <a:off x="1026325" y="542550"/>
            <a:ext cx="5260175" cy="5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pl-PL" sz="3000" b="1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Konstruowanie mapy wpływu</a:t>
            </a:r>
            <a:endParaRPr lang="pl-PL" sz="3000" dirty="0">
              <a:solidFill>
                <a:srgbClr val="0D4A87"/>
              </a:solidFill>
              <a:latin typeface="+mj-lt"/>
              <a:ea typeface="Open Sans"/>
              <a:cs typeface="Open Sans"/>
              <a:sym typeface="Open Sans"/>
            </a:endParaRPr>
          </a:p>
        </p:txBody>
      </p:sp>
      <p:sp>
        <p:nvSpPr>
          <p:cNvPr id="98" name="Shape 98"/>
          <p:cNvSpPr/>
          <p:nvPr/>
        </p:nvSpPr>
        <p:spPr>
          <a:xfrm>
            <a:off x="794250" y="651425"/>
            <a:ext cx="58500" cy="438300"/>
          </a:xfrm>
          <a:prstGeom prst="rect">
            <a:avLst/>
          </a:prstGeom>
          <a:solidFill>
            <a:srgbClr val="EA881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Shape 99"/>
          <p:cNvSpPr txBox="1"/>
          <p:nvPr/>
        </p:nvSpPr>
        <p:spPr>
          <a:xfrm>
            <a:off x="7479800" y="335100"/>
            <a:ext cx="1334700" cy="65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Shape 100"/>
          <p:cNvSpPr txBox="1"/>
          <p:nvPr/>
        </p:nvSpPr>
        <p:spPr>
          <a:xfrm>
            <a:off x="8563101" y="4936450"/>
            <a:ext cx="2535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 sz="1000">
                <a:solidFill>
                  <a:srgbClr val="0D4A87"/>
                </a:solidFill>
              </a:rPr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7</a:t>
            </a:fld>
            <a:endParaRPr sz="1000">
              <a:solidFill>
                <a:srgbClr val="0D4A87"/>
              </a:solidFill>
            </a:endParaRPr>
          </a:p>
        </p:txBody>
      </p:sp>
      <p:pic>
        <p:nvPicPr>
          <p:cNvPr id="101" name="Shape 10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796500" y="563701"/>
            <a:ext cx="2654061" cy="5247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Shape 102"/>
          <p:cNvSpPr txBox="1"/>
          <p:nvPr/>
        </p:nvSpPr>
        <p:spPr>
          <a:xfrm>
            <a:off x="987255" y="1748790"/>
            <a:ext cx="7105185" cy="28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>
              <a:lnSpc>
                <a:spcPct val="115000"/>
              </a:lnSpc>
            </a:pPr>
            <a:r>
              <a:rPr lang="pl-PL" sz="1800" b="1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- Krok 1</a:t>
            </a: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:</a:t>
            </a:r>
            <a:r>
              <a:rPr lang="pl-PL" sz="1800" b="1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 </a:t>
            </a: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wybranie związku i projektu</a:t>
            </a:r>
          </a:p>
          <a:p>
            <a:pPr algn="just">
              <a:lnSpc>
                <a:spcPct val="115000"/>
              </a:lnSpc>
            </a:pPr>
            <a:r>
              <a:rPr lang="pl-PL" sz="1800" b="1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- Krok 2</a:t>
            </a: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:</a:t>
            </a:r>
            <a:r>
              <a:rPr lang="pl-PL" sz="1800" b="1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 </a:t>
            </a: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zdefiniowania pytania i relacji</a:t>
            </a:r>
          </a:p>
          <a:p>
            <a:pPr algn="just">
              <a:lnSpc>
                <a:spcPct val="115000"/>
              </a:lnSpc>
            </a:pPr>
            <a:r>
              <a:rPr lang="pl-PL" sz="1800" b="1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- Krok 3</a:t>
            </a: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:</a:t>
            </a:r>
            <a:r>
              <a:rPr lang="pl-PL" sz="1800" b="1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 </a:t>
            </a: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identyfikacji </a:t>
            </a:r>
            <a:r>
              <a:rPr lang="pl-PL" sz="1800" dirty="0" err="1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interesariuszy</a:t>
            </a:r>
            <a:endParaRPr lang="pl-PL" sz="1800" dirty="0" smtClean="0">
              <a:solidFill>
                <a:srgbClr val="0D4A87"/>
              </a:solidFill>
              <a:highlight>
                <a:srgbClr val="FFFFFF"/>
              </a:highlight>
              <a:latin typeface="+mj-lt"/>
              <a:ea typeface="Open Sans" charset="0"/>
              <a:cs typeface="Open Sans" charset="0"/>
              <a:sym typeface="Open Sans"/>
            </a:endParaRPr>
          </a:p>
          <a:p>
            <a:pPr algn="just">
              <a:lnSpc>
                <a:spcPct val="115000"/>
              </a:lnSpc>
            </a:pPr>
            <a:r>
              <a:rPr lang="pl-PL" sz="1800" b="1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- Krok 4</a:t>
            </a: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:</a:t>
            </a:r>
            <a:r>
              <a:rPr lang="pl-PL" sz="1800" b="1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 </a:t>
            </a: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narysowanie powiązań </a:t>
            </a:r>
          </a:p>
          <a:p>
            <a:pPr algn="just">
              <a:lnSpc>
                <a:spcPct val="115000"/>
              </a:lnSpc>
            </a:pPr>
            <a:r>
              <a:rPr lang="pl-PL" sz="1800" b="1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- Krok 5</a:t>
            </a: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:</a:t>
            </a:r>
            <a:r>
              <a:rPr lang="pl-PL" sz="1800" b="1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 </a:t>
            </a: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identyfikacja celów </a:t>
            </a:r>
          </a:p>
          <a:p>
            <a:pPr algn="just">
              <a:lnSpc>
                <a:spcPct val="115000"/>
              </a:lnSpc>
            </a:pPr>
            <a:r>
              <a:rPr lang="pl-PL" sz="1800" b="1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- Krok 6</a:t>
            </a: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:</a:t>
            </a:r>
            <a:r>
              <a:rPr lang="pl-PL" sz="1800" b="1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 </a:t>
            </a: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konstrukcja wież wpływu</a:t>
            </a:r>
          </a:p>
          <a:p>
            <a:pPr algn="just">
              <a:lnSpc>
                <a:spcPct val="115000"/>
              </a:lnSpc>
            </a:pPr>
            <a:endParaRPr lang="pl-PL" sz="1800" dirty="0" smtClean="0">
              <a:solidFill>
                <a:srgbClr val="0D4A87"/>
              </a:solidFill>
              <a:highlight>
                <a:srgbClr val="FFFFFF"/>
              </a:highlight>
              <a:latin typeface="+mj-lt"/>
              <a:ea typeface="Open Sans" charset="0"/>
              <a:cs typeface="Open Sans" charset="0"/>
              <a:sym typeface="Open Sans"/>
            </a:endParaRPr>
          </a:p>
          <a:p>
            <a:pPr algn="just">
              <a:lnSpc>
                <a:spcPct val="115000"/>
              </a:lnSpc>
            </a:pPr>
            <a:r>
              <a:rPr lang="pl-PL" sz="1800" dirty="0" smtClean="0">
                <a:solidFill>
                  <a:srgbClr val="0D4A87"/>
                </a:solidFill>
                <a:highlight>
                  <a:srgbClr val="FFFFFF"/>
                </a:highlight>
                <a:latin typeface="+mj-lt"/>
                <a:ea typeface="Open Sans" charset="0"/>
                <a:cs typeface="Open Sans" charset="0"/>
                <a:sym typeface="Open Sans"/>
              </a:rPr>
              <a:t>Po przerwie – prezentacje i dyskusja</a:t>
            </a:r>
            <a:endParaRPr lang="en-US" sz="1800" dirty="0" smtClean="0">
              <a:solidFill>
                <a:srgbClr val="0D4A87"/>
              </a:solidFill>
              <a:highlight>
                <a:srgbClr val="FFFFFF"/>
              </a:highlight>
              <a:latin typeface="+mj-lt"/>
              <a:ea typeface="Open Sans" charset="0"/>
              <a:cs typeface="Open Sans" charset="0"/>
              <a:sym typeface="Open San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72"/>
          <p:cNvSpPr txBox="1"/>
          <p:nvPr/>
        </p:nvSpPr>
        <p:spPr>
          <a:xfrm>
            <a:off x="1034250" y="2003624"/>
            <a:ext cx="3883350" cy="2647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endParaRPr lang="pl-PL" sz="1800" dirty="0">
              <a:solidFill>
                <a:srgbClr val="0D4A87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604540" y="3135612"/>
            <a:ext cx="6333785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3200" b="1" dirty="0" smtClean="0">
                <a:solidFill>
                  <a:srgbClr val="0D4A87"/>
                </a:solidFill>
                <a:latin typeface="Open Sans"/>
                <a:ea typeface="Open Sans"/>
                <a:cs typeface="Open Sans"/>
                <a:sym typeface="Open Sans"/>
              </a:rPr>
              <a:t>KROK 1: WYBRANIE PROJEKTU </a:t>
            </a:r>
            <a:endParaRPr lang="pl-PL" sz="3200" b="1" dirty="0" smtClean="0">
              <a:solidFill>
                <a:srgbClr val="0D4A87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r>
              <a:rPr lang="pl-PL" sz="3200" b="1" dirty="0" smtClean="0">
                <a:solidFill>
                  <a:srgbClr val="0D4A87"/>
                </a:solidFill>
                <a:latin typeface="Open Sans"/>
                <a:ea typeface="Open Sans"/>
                <a:cs typeface="Open Sans"/>
                <a:sym typeface="Open Sans"/>
              </a:rPr>
              <a:t>(</a:t>
            </a:r>
            <a:r>
              <a:rPr lang="pl-PL" sz="3200" b="1" dirty="0" smtClean="0">
                <a:solidFill>
                  <a:srgbClr val="0D4A87"/>
                </a:solidFill>
                <a:latin typeface="Open Sans"/>
                <a:ea typeface="Open Sans"/>
                <a:cs typeface="Open Sans"/>
                <a:sym typeface="Open Sans"/>
              </a:rPr>
              <a:t>15 min)</a:t>
            </a:r>
            <a:endParaRPr lang="en-US" sz="3200" dirty="0">
              <a:solidFill>
                <a:srgbClr val="0D4A87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/>
          <p:nvPr/>
        </p:nvSpPr>
        <p:spPr>
          <a:xfrm>
            <a:off x="1766400" y="2179025"/>
            <a:ext cx="5611200" cy="5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3000" dirty="0">
              <a:solidFill>
                <a:srgbClr val="0D4A87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50" name="Shape 150"/>
          <p:cNvSpPr txBox="1"/>
          <p:nvPr/>
        </p:nvSpPr>
        <p:spPr>
          <a:xfrm>
            <a:off x="365760" y="1345195"/>
            <a:ext cx="8389620" cy="12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pl-PL" sz="1800" b="1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W GRUPACH PRZEDSTAWCIE PROPOZYCJE ZAGADNIEŃ Z ZAKRESU STRATEGII ZWIĄZKÓW WYMAGAJĄCYCH WSPÓŁDZIAŁANIA Z INTERESARIUSZAMI</a:t>
            </a:r>
            <a:r>
              <a:rPr lang="pl-PL" sz="1800" b="1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.</a:t>
            </a:r>
          </a:p>
          <a:p>
            <a:pPr algn="ctr"/>
            <a:endParaRPr lang="pl-PL" sz="1800" b="1" dirty="0" smtClean="0">
              <a:solidFill>
                <a:srgbClr val="0D4A87"/>
              </a:solidFill>
              <a:latin typeface="+mj-lt"/>
              <a:ea typeface="Open Sans"/>
              <a:cs typeface="Open Sans"/>
              <a:sym typeface="Open Sans"/>
            </a:endParaRPr>
          </a:p>
          <a:p>
            <a:pPr algn="ctr"/>
            <a:r>
              <a:rPr lang="pl-PL" sz="1800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Pomyślcie o projektach, których efekty zależą w znaczącym stopniu od współdziałania z innymi organizacjami, związkami, agendami rządowymi i samorządowymi, firmami, szkołami etc.</a:t>
            </a:r>
          </a:p>
          <a:p>
            <a:pPr algn="ctr"/>
            <a:endParaRPr lang="pl-PL" sz="1800" dirty="0" smtClean="0">
              <a:solidFill>
                <a:srgbClr val="0D4A87"/>
              </a:solidFill>
              <a:latin typeface="+mj-lt"/>
              <a:ea typeface="Open Sans"/>
              <a:cs typeface="Open Sans"/>
              <a:sym typeface="Open Sans"/>
            </a:endParaRPr>
          </a:p>
          <a:p>
            <a:pPr algn="ctr"/>
            <a:r>
              <a:rPr lang="pl-PL" sz="1800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Wybierzcie trzy najbardziej </a:t>
            </a:r>
            <a:r>
              <a:rPr lang="pl-PL" sz="1800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interesujące</a:t>
            </a:r>
            <a:r>
              <a:rPr lang="pl-PL" sz="1800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. </a:t>
            </a:r>
          </a:p>
          <a:p>
            <a:pPr algn="ctr"/>
            <a:r>
              <a:rPr lang="pl-PL" sz="1800" dirty="0" smtClean="0">
                <a:solidFill>
                  <a:srgbClr val="0D4A87"/>
                </a:solidFill>
                <a:latin typeface="+mj-lt"/>
                <a:ea typeface="Open Sans"/>
                <a:cs typeface="Open Sans"/>
                <a:sym typeface="Open Sans"/>
              </a:rPr>
              <a:t>Zdecydujcie, czyj projekt będzie przedstawiony na mapie wybieracie w ten sposób osobę udzielającą wywiadu grupie</a:t>
            </a:r>
          </a:p>
        </p:txBody>
      </p:sp>
      <p:sp>
        <p:nvSpPr>
          <p:cNvPr id="151" name="Shape 151"/>
          <p:cNvSpPr txBox="1"/>
          <p:nvPr/>
        </p:nvSpPr>
        <p:spPr>
          <a:xfrm>
            <a:off x="7479800" y="335100"/>
            <a:ext cx="1334700" cy="65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Shape 152"/>
          <p:cNvSpPr txBox="1"/>
          <p:nvPr/>
        </p:nvSpPr>
        <p:spPr>
          <a:xfrm>
            <a:off x="8474400" y="4936450"/>
            <a:ext cx="34220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 sz="1000">
                <a:solidFill>
                  <a:srgbClr val="0D4A87"/>
                </a:solidFill>
              </a:rPr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9</a:t>
            </a:fld>
            <a:endParaRPr sz="1000" dirty="0">
              <a:solidFill>
                <a:srgbClr val="0D4A87"/>
              </a:solidFill>
            </a:endParaRPr>
          </a:p>
        </p:txBody>
      </p:sp>
      <p:pic>
        <p:nvPicPr>
          <p:cNvPr id="153" name="Shape 15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44969" y="563701"/>
            <a:ext cx="2654061" cy="524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791</Words>
  <Application>Microsoft Office PowerPoint</Application>
  <PresentationFormat>Pokaz na ekranie (16:10)</PresentationFormat>
  <Paragraphs>143</Paragraphs>
  <Slides>21</Slides>
  <Notes>21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4" baseType="lpstr">
      <vt:lpstr>Arial</vt:lpstr>
      <vt:lpstr>Open Sans</vt:lpstr>
      <vt:lpstr>Simple Light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Slajd 17</vt:lpstr>
      <vt:lpstr>Slajd 18</vt:lpstr>
      <vt:lpstr>Slajd 19</vt:lpstr>
      <vt:lpstr>Slajd 20</vt:lpstr>
      <vt:lpstr>Slajd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cp:lastModifiedBy>ACER</cp:lastModifiedBy>
  <cp:revision>23</cp:revision>
  <dcterms:modified xsi:type="dcterms:W3CDTF">2018-05-24T20:02:01Z</dcterms:modified>
</cp:coreProperties>
</file>